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 id="2147485412" r:id="rId2"/>
  </p:sldMasterIdLst>
  <p:notesMasterIdLst>
    <p:notesMasterId r:id="rId15"/>
  </p:notesMasterIdLst>
  <p:handoutMasterIdLst>
    <p:handoutMasterId r:id="rId16"/>
  </p:handoutMasterIdLst>
  <p:sldIdLst>
    <p:sldId id="377" r:id="rId3"/>
    <p:sldId id="811" r:id="rId4"/>
    <p:sldId id="812" r:id="rId5"/>
    <p:sldId id="848" r:id="rId6"/>
    <p:sldId id="856" r:id="rId7"/>
    <p:sldId id="850" r:id="rId8"/>
    <p:sldId id="840" r:id="rId9"/>
    <p:sldId id="853" r:id="rId10"/>
    <p:sldId id="855" r:id="rId11"/>
    <p:sldId id="842" r:id="rId12"/>
    <p:sldId id="845" r:id="rId13"/>
    <p:sldId id="844" r:id="rId14"/>
  </p:sldIdLst>
  <p:sldSz cx="9144000" cy="5143500" type="screen16x9"/>
  <p:notesSz cx="7010400" cy="9296400"/>
  <p:defaultTextStyle>
    <a:defPPr>
      <a:defRPr lang="en-US"/>
    </a:defPPr>
    <a:lvl1pPr algn="l" rtl="0" eaLnBrk="0" fontAlgn="base" hangingPunct="0">
      <a:spcBef>
        <a:spcPct val="0"/>
      </a:spcBef>
      <a:spcAft>
        <a:spcPct val="0"/>
      </a:spcAft>
      <a:defRPr b="1"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b="1"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b="1"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b="1"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b="1" kern="1200">
        <a:solidFill>
          <a:schemeClr val="tx1"/>
        </a:solidFill>
        <a:latin typeface="Verdana" pitchFamily="34" charset="0"/>
        <a:ea typeface="+mn-ea"/>
        <a:cs typeface="+mn-cs"/>
      </a:defRPr>
    </a:lvl5pPr>
    <a:lvl6pPr marL="2286000" algn="l" defTabSz="914400" rtl="0" eaLnBrk="1" latinLnBrk="0" hangingPunct="1">
      <a:defRPr b="1" kern="1200">
        <a:solidFill>
          <a:schemeClr val="tx1"/>
        </a:solidFill>
        <a:latin typeface="Verdana" pitchFamily="34" charset="0"/>
        <a:ea typeface="+mn-ea"/>
        <a:cs typeface="+mn-cs"/>
      </a:defRPr>
    </a:lvl6pPr>
    <a:lvl7pPr marL="2743200" algn="l" defTabSz="914400" rtl="0" eaLnBrk="1" latinLnBrk="0" hangingPunct="1">
      <a:defRPr b="1" kern="1200">
        <a:solidFill>
          <a:schemeClr val="tx1"/>
        </a:solidFill>
        <a:latin typeface="Verdana" pitchFamily="34" charset="0"/>
        <a:ea typeface="+mn-ea"/>
        <a:cs typeface="+mn-cs"/>
      </a:defRPr>
    </a:lvl7pPr>
    <a:lvl8pPr marL="3200400" algn="l" defTabSz="914400" rtl="0" eaLnBrk="1" latinLnBrk="0" hangingPunct="1">
      <a:defRPr b="1" kern="1200">
        <a:solidFill>
          <a:schemeClr val="tx1"/>
        </a:solidFill>
        <a:latin typeface="Verdana" pitchFamily="34" charset="0"/>
        <a:ea typeface="+mn-ea"/>
        <a:cs typeface="+mn-cs"/>
      </a:defRPr>
    </a:lvl8pPr>
    <a:lvl9pPr marL="3657600" algn="l" defTabSz="914400" rtl="0" eaLnBrk="1" latinLnBrk="0" hangingPunct="1">
      <a:defRPr b="1"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5" userDrawn="1">
          <p15:clr>
            <a:srgbClr val="A4A3A4"/>
          </p15:clr>
        </p15:guide>
        <p15:guide id="2" pos="2208" userDrawn="1">
          <p15:clr>
            <a:srgbClr val="A4A3A4"/>
          </p15:clr>
        </p15:guide>
        <p15:guide id="3" orient="horz"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FFFFCC"/>
    <a:srgbClr val="FFFF00"/>
    <a:srgbClr val="99FFCC"/>
    <a:srgbClr val="00FF00"/>
    <a:srgbClr val="00FF99"/>
    <a:srgbClr val="003399"/>
    <a:srgbClr val="009999"/>
    <a:srgbClr val="0000FF"/>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639" autoAdjust="0"/>
    <p:restoredTop sz="99650" autoAdjust="0"/>
  </p:normalViewPr>
  <p:slideViewPr>
    <p:cSldViewPr>
      <p:cViewPr varScale="1">
        <p:scale>
          <a:sx n="67" d="100"/>
          <a:sy n="67" d="100"/>
        </p:scale>
        <p:origin x="72" y="4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66" d="100"/>
          <a:sy n="66" d="100"/>
        </p:scale>
        <p:origin x="-2346" y="-12"/>
      </p:cViewPr>
      <p:guideLst>
        <p:guide orient="horz" pos="2885"/>
        <p:guide pos="2208"/>
        <p:guide orient="horz"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9858"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pitchFamily="34" charset="0"/>
              </a:defRPr>
            </a:lvl1pPr>
          </a:lstStyle>
          <a:p>
            <a:pPr>
              <a:defRPr/>
            </a:pPr>
            <a:endParaRPr lang="en-US" dirty="0"/>
          </a:p>
        </p:txBody>
      </p:sp>
      <p:sp>
        <p:nvSpPr>
          <p:cNvPr id="249859" name="Rectangle 3"/>
          <p:cNvSpPr>
            <a:spLocks noGrp="1" noChangeArrowheads="1"/>
          </p:cNvSpPr>
          <p:nvPr>
            <p:ph type="dt" sz="quarter" idx="1"/>
          </p:nvPr>
        </p:nvSpPr>
        <p:spPr bwMode="auto">
          <a:xfrm>
            <a:off x="3970938"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pitchFamily="34" charset="0"/>
              </a:defRPr>
            </a:lvl1pPr>
          </a:lstStyle>
          <a:p>
            <a:pPr>
              <a:defRPr/>
            </a:pPr>
            <a:endParaRPr lang="en-US" dirty="0"/>
          </a:p>
        </p:txBody>
      </p:sp>
      <p:sp>
        <p:nvSpPr>
          <p:cNvPr id="249860" name="Rectangle 4"/>
          <p:cNvSpPr>
            <a:spLocks noGrp="1" noChangeArrowheads="1"/>
          </p:cNvSpPr>
          <p:nvPr>
            <p:ph type="ftr" sz="quarter" idx="2"/>
          </p:nvPr>
        </p:nvSpPr>
        <p:spPr bwMode="auto">
          <a:xfrm>
            <a:off x="0"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pitchFamily="34" charset="0"/>
              </a:defRPr>
            </a:lvl1pPr>
          </a:lstStyle>
          <a:p>
            <a:pPr>
              <a:defRPr/>
            </a:pPr>
            <a:endParaRPr lang="en-US" dirty="0"/>
          </a:p>
        </p:txBody>
      </p:sp>
      <p:sp>
        <p:nvSpPr>
          <p:cNvPr id="249861" name="Rectangle 5"/>
          <p:cNvSpPr>
            <a:spLocks noGrp="1" noChangeArrowheads="1"/>
          </p:cNvSpPr>
          <p:nvPr>
            <p:ph type="sldNum" sz="quarter" idx="3"/>
          </p:nvPr>
        </p:nvSpPr>
        <p:spPr bwMode="auto">
          <a:xfrm>
            <a:off x="3970938"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Arial" pitchFamily="34" charset="0"/>
              </a:defRPr>
            </a:lvl1pPr>
          </a:lstStyle>
          <a:p>
            <a:pPr>
              <a:defRPr/>
            </a:pPr>
            <a:fld id="{0952169C-7AA6-4EAC-8FBB-601C2F757D19}" type="slidenum">
              <a:rPr lang="en-US"/>
              <a:pPr>
                <a:defRPr/>
              </a:pPr>
              <a:t>‹#›</a:t>
            </a:fld>
            <a:endParaRPr lang="en-US" dirty="0"/>
          </a:p>
        </p:txBody>
      </p:sp>
    </p:spTree>
    <p:extLst>
      <p:ext uri="{BB962C8B-B14F-4D97-AF65-F5344CB8AC3E}">
        <p14:creationId xmlns:p14="http://schemas.microsoft.com/office/powerpoint/2010/main" val="30443445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pitchFamily="34" charset="0"/>
              </a:defRPr>
            </a:lvl1pPr>
          </a:lstStyle>
          <a:p>
            <a:pPr>
              <a:defRPr/>
            </a:pPr>
            <a:endParaRPr lang="en-US" dirty="0"/>
          </a:p>
        </p:txBody>
      </p:sp>
      <p:sp>
        <p:nvSpPr>
          <p:cNvPr id="35843" name="Rectangle 3"/>
          <p:cNvSpPr>
            <a:spLocks noGrp="1" noChangeArrowheads="1"/>
          </p:cNvSpPr>
          <p:nvPr>
            <p:ph type="dt" idx="1"/>
          </p:nvPr>
        </p:nvSpPr>
        <p:spPr bwMode="auto">
          <a:xfrm>
            <a:off x="3970938"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pitchFamily="34" charset="0"/>
              </a:defRPr>
            </a:lvl1pPr>
          </a:lstStyle>
          <a:p>
            <a:pPr>
              <a:defRPr/>
            </a:pPr>
            <a:endParaRPr lang="en-US" dirty="0"/>
          </a:p>
        </p:txBody>
      </p:sp>
      <p:sp>
        <p:nvSpPr>
          <p:cNvPr id="32772"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701040" y="4416435"/>
            <a:ext cx="560832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6" name="Rectangle 6"/>
          <p:cNvSpPr>
            <a:spLocks noGrp="1" noChangeArrowheads="1"/>
          </p:cNvSpPr>
          <p:nvPr>
            <p:ph type="ftr" sz="quarter" idx="4"/>
          </p:nvPr>
        </p:nvSpPr>
        <p:spPr bwMode="auto">
          <a:xfrm>
            <a:off x="0"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pitchFamily="34" charset="0"/>
              </a:defRPr>
            </a:lvl1pPr>
          </a:lstStyle>
          <a:p>
            <a:pPr>
              <a:defRPr/>
            </a:pPr>
            <a:endParaRPr lang="en-US" dirty="0"/>
          </a:p>
        </p:txBody>
      </p:sp>
      <p:sp>
        <p:nvSpPr>
          <p:cNvPr id="35847" name="Rectangle 7"/>
          <p:cNvSpPr>
            <a:spLocks noGrp="1" noChangeArrowheads="1"/>
          </p:cNvSpPr>
          <p:nvPr>
            <p:ph type="sldNum" sz="quarter" idx="5"/>
          </p:nvPr>
        </p:nvSpPr>
        <p:spPr bwMode="auto">
          <a:xfrm>
            <a:off x="3970938"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Arial" pitchFamily="34" charset="0"/>
              </a:defRPr>
            </a:lvl1pPr>
          </a:lstStyle>
          <a:p>
            <a:pPr>
              <a:defRPr/>
            </a:pPr>
            <a:fld id="{5272B94C-7E7E-430B-8EFC-8C81B8509C60}" type="slidenum">
              <a:rPr lang="en-US"/>
              <a:pPr>
                <a:defRPr/>
              </a:pPr>
              <a:t>‹#›</a:t>
            </a:fld>
            <a:endParaRPr lang="en-US" dirty="0"/>
          </a:p>
        </p:txBody>
      </p:sp>
    </p:spTree>
    <p:extLst>
      <p:ext uri="{BB962C8B-B14F-4D97-AF65-F5344CB8AC3E}">
        <p14:creationId xmlns:p14="http://schemas.microsoft.com/office/powerpoint/2010/main" val="791036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272B94C-7E7E-430B-8EFC-8C81B8509C60}" type="slidenum">
              <a:rPr lang="en-US" smtClean="0"/>
              <a:pPr>
                <a:defRPr/>
              </a:pPr>
              <a:t>1</a:t>
            </a:fld>
            <a:endParaRPr lang="en-US" dirty="0"/>
          </a:p>
        </p:txBody>
      </p:sp>
    </p:spTree>
    <p:extLst>
      <p:ext uri="{BB962C8B-B14F-4D97-AF65-F5344CB8AC3E}">
        <p14:creationId xmlns:p14="http://schemas.microsoft.com/office/powerpoint/2010/main" val="1209051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272B94C-7E7E-430B-8EFC-8C81B8509C60}" type="slidenum">
              <a:rPr kumimoji="0" lang="en-US" sz="1200" b="0" i="0" u="none" strike="noStrike" kern="1200" cap="none" spc="0" normalizeH="0" baseline="0" noProof="0" smtClean="0">
                <a:ln>
                  <a:noFill/>
                </a:ln>
                <a:solidFill>
                  <a:prstClr val="black"/>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3873832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272B94C-7E7E-430B-8EFC-8C81B8509C60}" type="slidenum">
              <a:rPr kumimoji="0" lang="en-US" sz="1200" b="0" i="0" u="none" strike="noStrike" kern="1200" cap="none" spc="0" normalizeH="0" baseline="0" noProof="0" smtClean="0">
                <a:ln>
                  <a:noFill/>
                </a:ln>
                <a:solidFill>
                  <a:prstClr val="black"/>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677570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913" y="719138"/>
            <a:ext cx="6378575" cy="35893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266" rtl="0" eaLnBrk="1" fontAlgn="base" latinLnBrk="0" hangingPunct="1">
              <a:lnSpc>
                <a:spcPct val="100000"/>
              </a:lnSpc>
              <a:spcBef>
                <a:spcPct val="0"/>
              </a:spcBef>
              <a:spcAft>
                <a:spcPct val="0"/>
              </a:spcAft>
              <a:buClrTx/>
              <a:buSzTx/>
              <a:buFontTx/>
              <a:buNone/>
              <a:tabLst/>
              <a:defRPr/>
            </a:pPr>
            <a:fld id="{5272B94C-7E7E-430B-8EFC-8C81B8509C60}" type="slidenum">
              <a:rPr kumimoji="0" lang="en-US" sz="1200" b="0" i="0" u="none" strike="noStrike" kern="1200" cap="none" spc="0" normalizeH="0" baseline="0" noProof="0">
                <a:ln>
                  <a:noFill/>
                </a:ln>
                <a:solidFill>
                  <a:prstClr val="black"/>
                </a:solidFill>
                <a:effectLst/>
                <a:uLnTx/>
                <a:uFillTx/>
                <a:latin typeface="Arial" pitchFamily="34" charset="0"/>
                <a:ea typeface="+mn-ea"/>
                <a:cs typeface="+mn-cs"/>
              </a:rPr>
              <a:pPr marL="0" marR="0" lvl="0" indent="0" algn="r" defTabSz="914266"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1181936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913" y="719138"/>
            <a:ext cx="6378575" cy="35893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266" rtl="0" eaLnBrk="1" fontAlgn="base" latinLnBrk="0" hangingPunct="1">
              <a:lnSpc>
                <a:spcPct val="100000"/>
              </a:lnSpc>
              <a:spcBef>
                <a:spcPct val="0"/>
              </a:spcBef>
              <a:spcAft>
                <a:spcPct val="0"/>
              </a:spcAft>
              <a:buClrTx/>
              <a:buSzTx/>
              <a:buFontTx/>
              <a:buNone/>
              <a:tabLst/>
              <a:defRPr/>
            </a:pPr>
            <a:fld id="{5272B94C-7E7E-430B-8EFC-8C81B8509C60}" type="slidenum">
              <a:rPr kumimoji="0" lang="en-US" sz="1200" b="0" i="0" u="none" strike="noStrike" kern="1200" cap="none" spc="0" normalizeH="0" baseline="0" noProof="0">
                <a:ln>
                  <a:noFill/>
                </a:ln>
                <a:solidFill>
                  <a:prstClr val="black"/>
                </a:solidFill>
                <a:effectLst/>
                <a:uLnTx/>
                <a:uFillTx/>
                <a:latin typeface="Arial" pitchFamily="34" charset="0"/>
                <a:ea typeface="+mn-ea"/>
                <a:cs typeface="+mn-cs"/>
              </a:rPr>
              <a:pPr marL="0" marR="0" lvl="0" indent="0" algn="r" defTabSz="914266"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273197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913" y="719138"/>
            <a:ext cx="6378575" cy="35893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266" rtl="0" eaLnBrk="1" fontAlgn="base" latinLnBrk="0" hangingPunct="1">
              <a:lnSpc>
                <a:spcPct val="100000"/>
              </a:lnSpc>
              <a:spcBef>
                <a:spcPct val="0"/>
              </a:spcBef>
              <a:spcAft>
                <a:spcPct val="0"/>
              </a:spcAft>
              <a:buClrTx/>
              <a:buSzTx/>
              <a:buFontTx/>
              <a:buNone/>
              <a:tabLst/>
              <a:defRPr/>
            </a:pPr>
            <a:fld id="{5272B94C-7E7E-430B-8EFC-8C81B8509C60}" type="slidenum">
              <a:rPr kumimoji="0" lang="en-US" sz="1200" b="0" i="0" u="none" strike="noStrike" kern="1200" cap="none" spc="0" normalizeH="0" baseline="0" noProof="0">
                <a:ln>
                  <a:noFill/>
                </a:ln>
                <a:solidFill>
                  <a:prstClr val="black"/>
                </a:solidFill>
                <a:effectLst/>
                <a:uLnTx/>
                <a:uFillTx/>
                <a:latin typeface="Arial" pitchFamily="34" charset="0"/>
                <a:ea typeface="+mn-ea"/>
                <a:cs typeface="+mn-cs"/>
              </a:rPr>
              <a:pPr marL="0" marR="0" lvl="0" indent="0" algn="r" defTabSz="914266"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2401456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272B94C-7E7E-430B-8EFC-8C81B8509C60}" type="slidenum">
              <a:rPr kumimoji="0" lang="en-US" sz="1200" b="0" i="0" u="none" strike="noStrike" kern="1200" cap="none" spc="0" normalizeH="0" baseline="0" noProof="0" smtClean="0">
                <a:ln>
                  <a:noFill/>
                </a:ln>
                <a:solidFill>
                  <a:prstClr val="black"/>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2579770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272B94C-7E7E-430B-8EFC-8C81B8509C60}" type="slidenum">
              <a:rPr lang="en-US" smtClean="0"/>
              <a:pPr>
                <a:defRPr/>
              </a:pPr>
              <a:t>12</a:t>
            </a:fld>
            <a:endParaRPr lang="en-US" dirty="0"/>
          </a:p>
        </p:txBody>
      </p:sp>
    </p:spTree>
    <p:extLst>
      <p:ext uri="{BB962C8B-B14F-4D97-AF65-F5344CB8AC3E}">
        <p14:creationId xmlns:p14="http://schemas.microsoft.com/office/powerpoint/2010/main" val="4214544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21"/>
          <p:cNvSpPr>
            <a:spLocks noGrp="1" noChangeArrowheads="1"/>
          </p:cNvSpPr>
          <p:nvPr>
            <p:ph type="sldNum" sz="quarter" idx="10"/>
          </p:nvPr>
        </p:nvSpPr>
        <p:spPr>
          <a:ln/>
        </p:spPr>
        <p:txBody>
          <a:bodyPr/>
          <a:lstStyle>
            <a:lvl1pPr>
              <a:defRPr/>
            </a:lvl1pPr>
          </a:lstStyle>
          <a:p>
            <a:pPr>
              <a:defRPr/>
            </a:pPr>
            <a:fld id="{10C280C9-8B1B-4439-B010-23FA2AABA075}" type="slidenum">
              <a:rPr lang="en-US"/>
              <a:pPr>
                <a:defRPr/>
              </a:pPr>
              <a:t>‹#›</a:t>
            </a:fld>
            <a:endParaRPr lang="en-US" dirty="0"/>
          </a:p>
        </p:txBody>
      </p:sp>
    </p:spTree>
    <p:extLst>
      <p:ext uri="{BB962C8B-B14F-4D97-AF65-F5344CB8AC3E}">
        <p14:creationId xmlns:p14="http://schemas.microsoft.com/office/powerpoint/2010/main" val="3291659469"/>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1"/>
          <p:cNvSpPr>
            <a:spLocks noGrp="1" noChangeArrowheads="1"/>
          </p:cNvSpPr>
          <p:nvPr>
            <p:ph type="sldNum" sz="quarter" idx="10"/>
          </p:nvPr>
        </p:nvSpPr>
        <p:spPr>
          <a:ln/>
        </p:spPr>
        <p:txBody>
          <a:bodyPr/>
          <a:lstStyle>
            <a:lvl1pPr>
              <a:defRPr/>
            </a:lvl1pPr>
          </a:lstStyle>
          <a:p>
            <a:pPr>
              <a:defRPr/>
            </a:pPr>
            <a:fld id="{B3D564AD-2235-49AB-B6D8-FAA93F40A3EA}" type="slidenum">
              <a:rPr lang="en-US"/>
              <a:pPr>
                <a:defRPr/>
              </a:pPr>
              <a:t>‹#›</a:t>
            </a:fld>
            <a:endParaRPr lang="en-US" dirty="0"/>
          </a:p>
        </p:txBody>
      </p:sp>
    </p:spTree>
    <p:extLst>
      <p:ext uri="{BB962C8B-B14F-4D97-AF65-F5344CB8AC3E}">
        <p14:creationId xmlns:p14="http://schemas.microsoft.com/office/powerpoint/2010/main" val="2927116447"/>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1839" y="285750"/>
            <a:ext cx="1876425" cy="42291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47800" y="285750"/>
            <a:ext cx="5481638" cy="4229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1"/>
          <p:cNvSpPr>
            <a:spLocks noGrp="1" noChangeArrowheads="1"/>
          </p:cNvSpPr>
          <p:nvPr>
            <p:ph type="sldNum" sz="quarter" idx="10"/>
          </p:nvPr>
        </p:nvSpPr>
        <p:spPr>
          <a:ln/>
        </p:spPr>
        <p:txBody>
          <a:bodyPr/>
          <a:lstStyle>
            <a:lvl1pPr>
              <a:defRPr/>
            </a:lvl1pPr>
          </a:lstStyle>
          <a:p>
            <a:pPr>
              <a:defRPr/>
            </a:pPr>
            <a:fld id="{148CFBC5-D00D-4EC2-A050-41C003FD951C}" type="slidenum">
              <a:rPr lang="en-US"/>
              <a:pPr>
                <a:defRPr/>
              </a:pPr>
              <a:t>‹#›</a:t>
            </a:fld>
            <a:endParaRPr lang="en-US" dirty="0"/>
          </a:p>
        </p:txBody>
      </p:sp>
    </p:spTree>
    <p:extLst>
      <p:ext uri="{BB962C8B-B14F-4D97-AF65-F5344CB8AC3E}">
        <p14:creationId xmlns:p14="http://schemas.microsoft.com/office/powerpoint/2010/main" val="535238848"/>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285750"/>
            <a:ext cx="6858000" cy="912019"/>
          </a:xfrm>
        </p:spPr>
        <p:txBody>
          <a:bodyPr/>
          <a:lstStyle/>
          <a:p>
            <a:r>
              <a:rPr lang="en-US"/>
              <a:t>Click to edit Master title style</a:t>
            </a:r>
          </a:p>
        </p:txBody>
      </p:sp>
      <p:sp>
        <p:nvSpPr>
          <p:cNvPr id="3" name="Text Placeholder 2"/>
          <p:cNvSpPr>
            <a:spLocks noGrp="1"/>
          </p:cNvSpPr>
          <p:nvPr>
            <p:ph type="body" sz="half" idx="1"/>
          </p:nvPr>
        </p:nvSpPr>
        <p:spPr>
          <a:xfrm>
            <a:off x="1524000" y="1314450"/>
            <a:ext cx="3640138"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316539" y="1314450"/>
            <a:ext cx="3641725" cy="1543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316539" y="2971800"/>
            <a:ext cx="3641725" cy="1543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1"/>
          <p:cNvSpPr>
            <a:spLocks noGrp="1" noChangeArrowheads="1"/>
          </p:cNvSpPr>
          <p:nvPr>
            <p:ph type="sldNum" sz="quarter" idx="10"/>
          </p:nvPr>
        </p:nvSpPr>
        <p:spPr>
          <a:ln/>
        </p:spPr>
        <p:txBody>
          <a:bodyPr/>
          <a:lstStyle>
            <a:lvl1pPr>
              <a:defRPr/>
            </a:lvl1pPr>
          </a:lstStyle>
          <a:p>
            <a:pPr>
              <a:defRPr/>
            </a:pPr>
            <a:fld id="{340174E7-F909-4DB5-ACEC-3992DDEB6723}" type="slidenum">
              <a:rPr lang="en-US"/>
              <a:pPr>
                <a:defRPr/>
              </a:pPr>
              <a:t>‹#›</a:t>
            </a:fld>
            <a:endParaRPr lang="en-US" dirty="0"/>
          </a:p>
        </p:txBody>
      </p:sp>
    </p:spTree>
    <p:extLst>
      <p:ext uri="{BB962C8B-B14F-4D97-AF65-F5344CB8AC3E}">
        <p14:creationId xmlns:p14="http://schemas.microsoft.com/office/powerpoint/2010/main" val="1085031068"/>
      </p:ext>
    </p:extLst>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21"/>
          <p:cNvSpPr>
            <a:spLocks noGrp="1" noChangeArrowheads="1"/>
          </p:cNvSpPr>
          <p:nvPr>
            <p:ph type="sldNum" sz="quarter" idx="10"/>
          </p:nvPr>
        </p:nvSpPr>
        <p:spPr>
          <a:ln/>
        </p:spPr>
        <p:txBody>
          <a:bodyPr/>
          <a:lstStyle>
            <a:lvl1pPr>
              <a:defRPr/>
            </a:lvl1pPr>
          </a:lstStyle>
          <a:p>
            <a:pPr>
              <a:defRPr/>
            </a:pPr>
            <a:fld id="{10C280C9-8B1B-4439-B010-23FA2AABA07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77712191"/>
      </p:ext>
    </p:extLst>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1"/>
          <p:cNvSpPr>
            <a:spLocks noGrp="1" noChangeArrowheads="1"/>
          </p:cNvSpPr>
          <p:nvPr>
            <p:ph type="sldNum" sz="quarter" idx="10"/>
          </p:nvPr>
        </p:nvSpPr>
        <p:spPr>
          <a:ln/>
        </p:spPr>
        <p:txBody>
          <a:bodyPr/>
          <a:lstStyle>
            <a:lvl1pPr>
              <a:defRPr/>
            </a:lvl1pPr>
          </a:lstStyle>
          <a:p>
            <a:pPr>
              <a:defRPr/>
            </a:pPr>
            <a:fld id="{8AA1699C-AA9B-47F6-AB36-581A15CAE52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6707837"/>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1"/>
          <p:cNvSpPr>
            <a:spLocks noGrp="1" noChangeArrowheads="1"/>
          </p:cNvSpPr>
          <p:nvPr>
            <p:ph type="sldNum" sz="quarter" idx="10"/>
          </p:nvPr>
        </p:nvSpPr>
        <p:spPr>
          <a:ln/>
        </p:spPr>
        <p:txBody>
          <a:bodyPr/>
          <a:lstStyle>
            <a:lvl1pPr>
              <a:defRPr/>
            </a:lvl1pPr>
          </a:lstStyle>
          <a:p>
            <a:pPr>
              <a:defRPr/>
            </a:pPr>
            <a:fld id="{98FA99E3-D49F-4777-872A-70548FB3E60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95933740"/>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0" y="1314450"/>
            <a:ext cx="3640138" cy="320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16539" y="1314450"/>
            <a:ext cx="3641725" cy="320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1"/>
          <p:cNvSpPr>
            <a:spLocks noGrp="1" noChangeArrowheads="1"/>
          </p:cNvSpPr>
          <p:nvPr>
            <p:ph type="sldNum" sz="quarter" idx="10"/>
          </p:nvPr>
        </p:nvSpPr>
        <p:spPr>
          <a:ln/>
        </p:spPr>
        <p:txBody>
          <a:bodyPr/>
          <a:lstStyle>
            <a:lvl1pPr>
              <a:defRPr/>
            </a:lvl1pPr>
          </a:lstStyle>
          <a:p>
            <a:pPr>
              <a:defRPr/>
            </a:pPr>
            <a:fld id="{B90EF597-35FA-470B-9DBA-DF2D3A9E913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28170569"/>
      </p:ext>
    </p:extLst>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1"/>
          <p:cNvSpPr>
            <a:spLocks noGrp="1" noChangeArrowheads="1"/>
          </p:cNvSpPr>
          <p:nvPr>
            <p:ph type="sldNum" sz="quarter" idx="10"/>
          </p:nvPr>
        </p:nvSpPr>
        <p:spPr>
          <a:ln/>
        </p:spPr>
        <p:txBody>
          <a:bodyPr/>
          <a:lstStyle>
            <a:lvl1pPr>
              <a:defRPr/>
            </a:lvl1pPr>
          </a:lstStyle>
          <a:p>
            <a:pPr>
              <a:defRPr/>
            </a:pPr>
            <a:fld id="{CE1148FF-0E79-4D6B-8529-AE1523592D0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27067538"/>
      </p:ext>
    </p:extLst>
  </p:cSld>
  <p:clrMapOvr>
    <a:masterClrMapping/>
  </p:clrMapOvr>
  <p:transition spd="slow">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1"/>
          <p:cNvSpPr>
            <a:spLocks noGrp="1" noChangeArrowheads="1"/>
          </p:cNvSpPr>
          <p:nvPr>
            <p:ph type="sldNum" sz="quarter" idx="10"/>
          </p:nvPr>
        </p:nvSpPr>
        <p:spPr>
          <a:ln/>
        </p:spPr>
        <p:txBody>
          <a:bodyPr/>
          <a:lstStyle>
            <a:lvl1pPr>
              <a:defRPr/>
            </a:lvl1pPr>
          </a:lstStyle>
          <a:p>
            <a:pPr>
              <a:defRPr/>
            </a:pPr>
            <a:fld id="{64458D75-F23E-444C-9D89-F57AFD29377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91073679"/>
      </p:ext>
    </p:extLst>
  </p:cSld>
  <p:clrMapOvr>
    <a:masterClrMapping/>
  </p:clrMapOvr>
  <p:transition spd="slow">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
          <p:cNvSpPr>
            <a:spLocks noGrp="1" noChangeArrowheads="1"/>
          </p:cNvSpPr>
          <p:nvPr>
            <p:ph type="sldNum" sz="quarter" idx="10"/>
          </p:nvPr>
        </p:nvSpPr>
        <p:spPr>
          <a:ln/>
        </p:spPr>
        <p:txBody>
          <a:bodyPr/>
          <a:lstStyle>
            <a:lvl1pPr>
              <a:defRPr/>
            </a:lvl1pPr>
          </a:lstStyle>
          <a:p>
            <a:pPr>
              <a:defRPr/>
            </a:pPr>
            <a:fld id="{7FB2886B-7463-4CFA-BF5D-8DAC766D9A2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02171141"/>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1"/>
          <p:cNvSpPr>
            <a:spLocks noGrp="1" noChangeArrowheads="1"/>
          </p:cNvSpPr>
          <p:nvPr>
            <p:ph type="sldNum" sz="quarter" idx="10"/>
          </p:nvPr>
        </p:nvSpPr>
        <p:spPr>
          <a:ln/>
        </p:spPr>
        <p:txBody>
          <a:bodyPr/>
          <a:lstStyle>
            <a:lvl1pPr>
              <a:defRPr/>
            </a:lvl1pPr>
          </a:lstStyle>
          <a:p>
            <a:pPr>
              <a:defRPr/>
            </a:pPr>
            <a:fld id="{8AA1699C-AA9B-47F6-AB36-581A15CAE525}" type="slidenum">
              <a:rPr lang="en-US"/>
              <a:pPr>
                <a:defRPr/>
              </a:pPr>
              <a:t>‹#›</a:t>
            </a:fld>
            <a:endParaRPr lang="en-US" dirty="0"/>
          </a:p>
        </p:txBody>
      </p:sp>
    </p:spTree>
    <p:extLst>
      <p:ext uri="{BB962C8B-B14F-4D97-AF65-F5344CB8AC3E}">
        <p14:creationId xmlns:p14="http://schemas.microsoft.com/office/powerpoint/2010/main" val="2247612855"/>
      </p:ext>
    </p:extLst>
  </p:cSld>
  <p:clrMapOvr>
    <a:masterClrMapping/>
  </p:clrMapOvr>
  <p:transition spd="slow">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1"/>
          <p:cNvSpPr>
            <a:spLocks noGrp="1" noChangeArrowheads="1"/>
          </p:cNvSpPr>
          <p:nvPr>
            <p:ph type="sldNum" sz="quarter" idx="10"/>
          </p:nvPr>
        </p:nvSpPr>
        <p:spPr>
          <a:ln/>
        </p:spPr>
        <p:txBody>
          <a:bodyPr/>
          <a:lstStyle>
            <a:lvl1pPr>
              <a:defRPr/>
            </a:lvl1pPr>
          </a:lstStyle>
          <a:p>
            <a:pPr>
              <a:defRPr/>
            </a:pPr>
            <a:fld id="{3245615D-6FFE-44E0-A3AC-DF2F979F903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31719645"/>
      </p:ext>
    </p:extLst>
  </p:cSld>
  <p:clrMapOvr>
    <a:masterClrMapping/>
  </p:clrMapOvr>
  <p:transition spd="slow">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1"/>
          <p:cNvSpPr>
            <a:spLocks noGrp="1" noChangeArrowheads="1"/>
          </p:cNvSpPr>
          <p:nvPr>
            <p:ph type="sldNum" sz="quarter" idx="10"/>
          </p:nvPr>
        </p:nvSpPr>
        <p:spPr>
          <a:ln/>
        </p:spPr>
        <p:txBody>
          <a:bodyPr/>
          <a:lstStyle>
            <a:lvl1pPr>
              <a:defRPr/>
            </a:lvl1pPr>
          </a:lstStyle>
          <a:p>
            <a:pPr>
              <a:defRPr/>
            </a:pPr>
            <a:fld id="{56268553-1886-47D1-A143-86A90D4C768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36225519"/>
      </p:ext>
    </p:extLst>
  </p:cSld>
  <p:clrMapOvr>
    <a:masterClrMapping/>
  </p:clrMapOvr>
  <p:transition spd="slow">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1"/>
          <p:cNvSpPr>
            <a:spLocks noGrp="1" noChangeArrowheads="1"/>
          </p:cNvSpPr>
          <p:nvPr>
            <p:ph type="sldNum" sz="quarter" idx="10"/>
          </p:nvPr>
        </p:nvSpPr>
        <p:spPr>
          <a:ln/>
        </p:spPr>
        <p:txBody>
          <a:bodyPr/>
          <a:lstStyle>
            <a:lvl1pPr>
              <a:defRPr/>
            </a:lvl1pPr>
          </a:lstStyle>
          <a:p>
            <a:pPr>
              <a:defRPr/>
            </a:pPr>
            <a:fld id="{B3D564AD-2235-49AB-B6D8-FAA93F40A3E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25057713"/>
      </p:ext>
    </p:extLst>
  </p:cSld>
  <p:clrMapOvr>
    <a:masterClrMapping/>
  </p:clrMapOvr>
  <p:transition spd="slow">
    <p:wip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1839" y="285750"/>
            <a:ext cx="1876425" cy="42291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47800" y="285750"/>
            <a:ext cx="5481638" cy="4229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1"/>
          <p:cNvSpPr>
            <a:spLocks noGrp="1" noChangeArrowheads="1"/>
          </p:cNvSpPr>
          <p:nvPr>
            <p:ph type="sldNum" sz="quarter" idx="10"/>
          </p:nvPr>
        </p:nvSpPr>
        <p:spPr>
          <a:ln/>
        </p:spPr>
        <p:txBody>
          <a:bodyPr/>
          <a:lstStyle>
            <a:lvl1pPr>
              <a:defRPr/>
            </a:lvl1pPr>
          </a:lstStyle>
          <a:p>
            <a:pPr>
              <a:defRPr/>
            </a:pPr>
            <a:fld id="{148CFBC5-D00D-4EC2-A050-41C003FD951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22128167"/>
      </p:ext>
    </p:extLst>
  </p:cSld>
  <p:clrMapOvr>
    <a:masterClrMapping/>
  </p:clrMapOvr>
  <p:transition spd="slow">
    <p:wip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285750"/>
            <a:ext cx="6858000" cy="912019"/>
          </a:xfrm>
        </p:spPr>
        <p:txBody>
          <a:bodyPr/>
          <a:lstStyle/>
          <a:p>
            <a:r>
              <a:rPr lang="en-US"/>
              <a:t>Click to edit Master title style</a:t>
            </a:r>
          </a:p>
        </p:txBody>
      </p:sp>
      <p:sp>
        <p:nvSpPr>
          <p:cNvPr id="3" name="Text Placeholder 2"/>
          <p:cNvSpPr>
            <a:spLocks noGrp="1"/>
          </p:cNvSpPr>
          <p:nvPr>
            <p:ph type="body" sz="half" idx="1"/>
          </p:nvPr>
        </p:nvSpPr>
        <p:spPr>
          <a:xfrm>
            <a:off x="1524000" y="1314450"/>
            <a:ext cx="3640138"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316539" y="1314450"/>
            <a:ext cx="3641725" cy="1543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316539" y="2971800"/>
            <a:ext cx="3641725" cy="1543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1"/>
          <p:cNvSpPr>
            <a:spLocks noGrp="1" noChangeArrowheads="1"/>
          </p:cNvSpPr>
          <p:nvPr>
            <p:ph type="sldNum" sz="quarter" idx="10"/>
          </p:nvPr>
        </p:nvSpPr>
        <p:spPr>
          <a:ln/>
        </p:spPr>
        <p:txBody>
          <a:bodyPr/>
          <a:lstStyle>
            <a:lvl1pPr>
              <a:defRPr/>
            </a:lvl1pPr>
          </a:lstStyle>
          <a:p>
            <a:pPr>
              <a:defRPr/>
            </a:pPr>
            <a:fld id="{340174E7-F909-4DB5-ACEC-3992DDEB672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379108120"/>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1"/>
          <p:cNvSpPr>
            <a:spLocks noGrp="1" noChangeArrowheads="1"/>
          </p:cNvSpPr>
          <p:nvPr>
            <p:ph type="sldNum" sz="quarter" idx="10"/>
          </p:nvPr>
        </p:nvSpPr>
        <p:spPr>
          <a:ln/>
        </p:spPr>
        <p:txBody>
          <a:bodyPr/>
          <a:lstStyle>
            <a:lvl1pPr>
              <a:defRPr/>
            </a:lvl1pPr>
          </a:lstStyle>
          <a:p>
            <a:pPr>
              <a:defRPr/>
            </a:pPr>
            <a:fld id="{98FA99E3-D49F-4777-872A-70548FB3E60C}" type="slidenum">
              <a:rPr lang="en-US"/>
              <a:pPr>
                <a:defRPr/>
              </a:pPr>
              <a:t>‹#›</a:t>
            </a:fld>
            <a:endParaRPr lang="en-US" dirty="0"/>
          </a:p>
        </p:txBody>
      </p:sp>
    </p:spTree>
    <p:extLst>
      <p:ext uri="{BB962C8B-B14F-4D97-AF65-F5344CB8AC3E}">
        <p14:creationId xmlns:p14="http://schemas.microsoft.com/office/powerpoint/2010/main" val="3138309070"/>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0" y="1314450"/>
            <a:ext cx="3640138" cy="320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16539" y="1314450"/>
            <a:ext cx="3641725" cy="320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1"/>
          <p:cNvSpPr>
            <a:spLocks noGrp="1" noChangeArrowheads="1"/>
          </p:cNvSpPr>
          <p:nvPr>
            <p:ph type="sldNum" sz="quarter" idx="10"/>
          </p:nvPr>
        </p:nvSpPr>
        <p:spPr>
          <a:ln/>
        </p:spPr>
        <p:txBody>
          <a:bodyPr/>
          <a:lstStyle>
            <a:lvl1pPr>
              <a:defRPr/>
            </a:lvl1pPr>
          </a:lstStyle>
          <a:p>
            <a:pPr>
              <a:defRPr/>
            </a:pPr>
            <a:fld id="{B90EF597-35FA-470B-9DBA-DF2D3A9E913B}" type="slidenum">
              <a:rPr lang="en-US"/>
              <a:pPr>
                <a:defRPr/>
              </a:pPr>
              <a:t>‹#›</a:t>
            </a:fld>
            <a:endParaRPr lang="en-US" dirty="0"/>
          </a:p>
        </p:txBody>
      </p:sp>
    </p:spTree>
    <p:extLst>
      <p:ext uri="{BB962C8B-B14F-4D97-AF65-F5344CB8AC3E}">
        <p14:creationId xmlns:p14="http://schemas.microsoft.com/office/powerpoint/2010/main" val="14767641"/>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1"/>
          <p:cNvSpPr>
            <a:spLocks noGrp="1" noChangeArrowheads="1"/>
          </p:cNvSpPr>
          <p:nvPr>
            <p:ph type="sldNum" sz="quarter" idx="10"/>
          </p:nvPr>
        </p:nvSpPr>
        <p:spPr>
          <a:ln/>
        </p:spPr>
        <p:txBody>
          <a:bodyPr/>
          <a:lstStyle>
            <a:lvl1pPr>
              <a:defRPr/>
            </a:lvl1pPr>
          </a:lstStyle>
          <a:p>
            <a:pPr>
              <a:defRPr/>
            </a:pPr>
            <a:fld id="{CE1148FF-0E79-4D6B-8529-AE1523592D0F}" type="slidenum">
              <a:rPr lang="en-US"/>
              <a:pPr>
                <a:defRPr/>
              </a:pPr>
              <a:t>‹#›</a:t>
            </a:fld>
            <a:endParaRPr lang="en-US" dirty="0"/>
          </a:p>
        </p:txBody>
      </p:sp>
    </p:spTree>
    <p:extLst>
      <p:ext uri="{BB962C8B-B14F-4D97-AF65-F5344CB8AC3E}">
        <p14:creationId xmlns:p14="http://schemas.microsoft.com/office/powerpoint/2010/main" val="312105771"/>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1"/>
          <p:cNvSpPr>
            <a:spLocks noGrp="1" noChangeArrowheads="1"/>
          </p:cNvSpPr>
          <p:nvPr>
            <p:ph type="sldNum" sz="quarter" idx="10"/>
          </p:nvPr>
        </p:nvSpPr>
        <p:spPr>
          <a:ln/>
        </p:spPr>
        <p:txBody>
          <a:bodyPr/>
          <a:lstStyle>
            <a:lvl1pPr>
              <a:defRPr/>
            </a:lvl1pPr>
          </a:lstStyle>
          <a:p>
            <a:pPr>
              <a:defRPr/>
            </a:pPr>
            <a:fld id="{64458D75-F23E-444C-9D89-F57AFD29377F}" type="slidenum">
              <a:rPr lang="en-US"/>
              <a:pPr>
                <a:defRPr/>
              </a:pPr>
              <a:t>‹#›</a:t>
            </a:fld>
            <a:endParaRPr lang="en-US" dirty="0"/>
          </a:p>
        </p:txBody>
      </p:sp>
    </p:spTree>
    <p:extLst>
      <p:ext uri="{BB962C8B-B14F-4D97-AF65-F5344CB8AC3E}">
        <p14:creationId xmlns:p14="http://schemas.microsoft.com/office/powerpoint/2010/main" val="3655649375"/>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
          <p:cNvSpPr>
            <a:spLocks noGrp="1" noChangeArrowheads="1"/>
          </p:cNvSpPr>
          <p:nvPr>
            <p:ph type="sldNum" sz="quarter" idx="10"/>
          </p:nvPr>
        </p:nvSpPr>
        <p:spPr>
          <a:ln/>
        </p:spPr>
        <p:txBody>
          <a:bodyPr/>
          <a:lstStyle>
            <a:lvl1pPr>
              <a:defRPr/>
            </a:lvl1pPr>
          </a:lstStyle>
          <a:p>
            <a:pPr>
              <a:defRPr/>
            </a:pPr>
            <a:fld id="{7FB2886B-7463-4CFA-BF5D-8DAC766D9A2A}" type="slidenum">
              <a:rPr lang="en-US"/>
              <a:pPr>
                <a:defRPr/>
              </a:pPr>
              <a:t>‹#›</a:t>
            </a:fld>
            <a:endParaRPr lang="en-US" dirty="0"/>
          </a:p>
        </p:txBody>
      </p:sp>
    </p:spTree>
    <p:extLst>
      <p:ext uri="{BB962C8B-B14F-4D97-AF65-F5344CB8AC3E}">
        <p14:creationId xmlns:p14="http://schemas.microsoft.com/office/powerpoint/2010/main" val="3333053758"/>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1"/>
          <p:cNvSpPr>
            <a:spLocks noGrp="1" noChangeArrowheads="1"/>
          </p:cNvSpPr>
          <p:nvPr>
            <p:ph type="sldNum" sz="quarter" idx="10"/>
          </p:nvPr>
        </p:nvSpPr>
        <p:spPr>
          <a:ln/>
        </p:spPr>
        <p:txBody>
          <a:bodyPr/>
          <a:lstStyle>
            <a:lvl1pPr>
              <a:defRPr/>
            </a:lvl1pPr>
          </a:lstStyle>
          <a:p>
            <a:pPr>
              <a:defRPr/>
            </a:pPr>
            <a:fld id="{3245615D-6FFE-44E0-A3AC-DF2F979F903E}" type="slidenum">
              <a:rPr lang="en-US"/>
              <a:pPr>
                <a:defRPr/>
              </a:pPr>
              <a:t>‹#›</a:t>
            </a:fld>
            <a:endParaRPr lang="en-US" dirty="0"/>
          </a:p>
        </p:txBody>
      </p:sp>
    </p:spTree>
    <p:extLst>
      <p:ext uri="{BB962C8B-B14F-4D97-AF65-F5344CB8AC3E}">
        <p14:creationId xmlns:p14="http://schemas.microsoft.com/office/powerpoint/2010/main" val="2888842439"/>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1"/>
          <p:cNvSpPr>
            <a:spLocks noGrp="1" noChangeArrowheads="1"/>
          </p:cNvSpPr>
          <p:nvPr>
            <p:ph type="sldNum" sz="quarter" idx="10"/>
          </p:nvPr>
        </p:nvSpPr>
        <p:spPr>
          <a:ln/>
        </p:spPr>
        <p:txBody>
          <a:bodyPr/>
          <a:lstStyle>
            <a:lvl1pPr>
              <a:defRPr/>
            </a:lvl1pPr>
          </a:lstStyle>
          <a:p>
            <a:pPr>
              <a:defRPr/>
            </a:pPr>
            <a:fld id="{56268553-1886-47D1-A143-86A90D4C7689}" type="slidenum">
              <a:rPr lang="en-US"/>
              <a:pPr>
                <a:defRPr/>
              </a:pPr>
              <a:t>‹#›</a:t>
            </a:fld>
            <a:endParaRPr lang="en-US" dirty="0"/>
          </a:p>
        </p:txBody>
      </p:sp>
    </p:spTree>
    <p:extLst>
      <p:ext uri="{BB962C8B-B14F-4D97-AF65-F5344CB8AC3E}">
        <p14:creationId xmlns:p14="http://schemas.microsoft.com/office/powerpoint/2010/main" val="2456809688"/>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4.png"/><Relationship Id="rId2" Type="http://schemas.openxmlformats.org/officeDocument/2006/relationships/slideLayout" Target="../slideLayouts/slideLayout14.xml"/><Relationship Id="rId16"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4"/>
          <p:cNvSpPr>
            <a:spLocks noChangeArrowheads="1"/>
          </p:cNvSpPr>
          <p:nvPr userDrawn="1"/>
        </p:nvSpPr>
        <p:spPr bwMode="auto">
          <a:xfrm>
            <a:off x="6477000" y="4857750"/>
            <a:ext cx="2667000" cy="285750"/>
          </a:xfrm>
          <a:prstGeom prst="rect">
            <a:avLst/>
          </a:prstGeom>
          <a:solidFill>
            <a:schemeClr val="bg1">
              <a:alpha val="98822"/>
            </a:schemeClr>
          </a:solidFill>
          <a:ln>
            <a:noFill/>
          </a:ln>
          <a:extLst>
            <a:ext uri="{91240B29-F687-4F45-9708-019B960494DF}">
              <a14:hiddenLine xmlns:a14="http://schemas.microsoft.com/office/drawing/2010/main" w="73025">
                <a:solidFill>
                  <a:srgbClr val="000000"/>
                </a:solidFill>
                <a:miter lim="800000"/>
                <a:headEnd/>
                <a:tailEnd/>
              </a14:hiddenLine>
            </a:ext>
          </a:extLst>
        </p:spPr>
        <p:txBody>
          <a:bodyPr wrap="none" anchor="ctr"/>
          <a:lstStyle/>
          <a:p>
            <a:pPr algn="ctr"/>
            <a:endParaRPr lang="en-US" b="0" dirty="0"/>
          </a:p>
        </p:txBody>
      </p:sp>
      <p:sp>
        <p:nvSpPr>
          <p:cNvPr id="1027" name="Rectangle 76"/>
          <p:cNvSpPr>
            <a:spLocks noChangeArrowheads="1"/>
          </p:cNvSpPr>
          <p:nvPr userDrawn="1"/>
        </p:nvSpPr>
        <p:spPr bwMode="auto">
          <a:xfrm>
            <a:off x="1524000" y="4629150"/>
            <a:ext cx="3200400" cy="1143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sp>
        <p:nvSpPr>
          <p:cNvPr id="1028" name="Line 77"/>
          <p:cNvSpPr>
            <a:spLocks noChangeShapeType="1"/>
          </p:cNvSpPr>
          <p:nvPr userDrawn="1"/>
        </p:nvSpPr>
        <p:spPr bwMode="auto">
          <a:xfrm>
            <a:off x="1600200" y="4629150"/>
            <a:ext cx="3048000" cy="57150"/>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29" name="Rectangle 61"/>
          <p:cNvSpPr>
            <a:spLocks noChangeArrowheads="1"/>
          </p:cNvSpPr>
          <p:nvPr userDrawn="1"/>
        </p:nvSpPr>
        <p:spPr bwMode="auto">
          <a:xfrm>
            <a:off x="0" y="4972050"/>
            <a:ext cx="9144000" cy="17145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pic>
        <p:nvPicPr>
          <p:cNvPr id="1030" name="Picture 52" descr="capito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2"/>
          <p:cNvSpPr>
            <a:spLocks noGrp="1" noChangeArrowheads="1"/>
          </p:cNvSpPr>
          <p:nvPr>
            <p:ph type="title"/>
          </p:nvPr>
        </p:nvSpPr>
        <p:spPr bwMode="auto">
          <a:xfrm>
            <a:off x="1447800" y="285750"/>
            <a:ext cx="6858000" cy="912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2" name="Rectangle 3"/>
          <p:cNvSpPr>
            <a:spLocks noGrp="1" noChangeArrowheads="1"/>
          </p:cNvSpPr>
          <p:nvPr>
            <p:ph type="body" idx="1"/>
          </p:nvPr>
        </p:nvSpPr>
        <p:spPr bwMode="auto">
          <a:xfrm>
            <a:off x="1524001" y="1314450"/>
            <a:ext cx="7434263"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3" name="Text Box 10"/>
          <p:cNvSpPr txBox="1">
            <a:spLocks noChangeArrowheads="1"/>
          </p:cNvSpPr>
          <p:nvPr userDrawn="1"/>
        </p:nvSpPr>
        <p:spPr bwMode="auto">
          <a:xfrm>
            <a:off x="1676400" y="4937523"/>
            <a:ext cx="6858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spcBef>
                <a:spcPct val="50000"/>
              </a:spcBef>
              <a:defRPr/>
            </a:pPr>
            <a:r>
              <a:rPr lang="en-US" sz="1200" b="0" dirty="0">
                <a:solidFill>
                  <a:schemeClr val="bg1"/>
                </a:solidFill>
                <a:latin typeface="Arial Narrow" pitchFamily="34" charset="0"/>
              </a:rPr>
              <a:t>The Nevada Department of Employment, Training and Rehabilitation is a proactive workforce &amp; rehabilitation agency </a:t>
            </a:r>
          </a:p>
        </p:txBody>
      </p:sp>
      <p:pic>
        <p:nvPicPr>
          <p:cNvPr id="1034" name="Picture 38" descr="jobconnectTransparent2d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172200" y="4629150"/>
            <a:ext cx="914400" cy="340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Line 55"/>
          <p:cNvSpPr>
            <a:spLocks noChangeShapeType="1"/>
          </p:cNvSpPr>
          <p:nvPr userDrawn="1"/>
        </p:nvSpPr>
        <p:spPr bwMode="auto">
          <a:xfrm>
            <a:off x="914400" y="0"/>
            <a:ext cx="0" cy="4800600"/>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36" name="Line 57"/>
          <p:cNvSpPr>
            <a:spLocks noChangeShapeType="1"/>
          </p:cNvSpPr>
          <p:nvPr userDrawn="1"/>
        </p:nvSpPr>
        <p:spPr bwMode="auto">
          <a:xfrm>
            <a:off x="1600200" y="1200150"/>
            <a:ext cx="6477000" cy="0"/>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37" name="Rectangle 63"/>
          <p:cNvSpPr>
            <a:spLocks noChangeArrowheads="1"/>
          </p:cNvSpPr>
          <p:nvPr userDrawn="1"/>
        </p:nvSpPr>
        <p:spPr bwMode="auto">
          <a:xfrm>
            <a:off x="0" y="0"/>
            <a:ext cx="9144000" cy="114300"/>
          </a:xfrm>
          <a:prstGeom prst="rect">
            <a:avLst/>
          </a:prstGeom>
          <a:solidFill>
            <a:schemeClr val="hlink"/>
          </a:solidFill>
          <a:ln w="9525">
            <a:solidFill>
              <a:schemeClr val="tx1"/>
            </a:solidFill>
            <a:miter lim="800000"/>
            <a:headEnd/>
            <a:tailEnd/>
          </a:ln>
        </p:spPr>
        <p:txBody>
          <a:bodyPr wrap="none" anchor="ctr"/>
          <a:lstStyle/>
          <a:p>
            <a:endParaRPr lang="en-US" dirty="0"/>
          </a:p>
        </p:txBody>
      </p:sp>
      <p:sp>
        <p:nvSpPr>
          <p:cNvPr id="1038" name="Rectangle 66"/>
          <p:cNvSpPr>
            <a:spLocks noChangeArrowheads="1"/>
          </p:cNvSpPr>
          <p:nvPr userDrawn="1"/>
        </p:nvSpPr>
        <p:spPr bwMode="auto">
          <a:xfrm>
            <a:off x="0" y="0"/>
            <a:ext cx="152400" cy="51435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sp>
        <p:nvSpPr>
          <p:cNvPr id="1039" name="Rectangle 59"/>
          <p:cNvSpPr>
            <a:spLocks noChangeArrowheads="1"/>
          </p:cNvSpPr>
          <p:nvPr userDrawn="1"/>
        </p:nvSpPr>
        <p:spPr bwMode="auto">
          <a:xfrm>
            <a:off x="0" y="4743450"/>
            <a:ext cx="4724400" cy="2286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sp>
        <p:nvSpPr>
          <p:cNvPr id="1040" name="Rectangle 67"/>
          <p:cNvSpPr>
            <a:spLocks noChangeArrowheads="1"/>
          </p:cNvSpPr>
          <p:nvPr userDrawn="1"/>
        </p:nvSpPr>
        <p:spPr bwMode="auto">
          <a:xfrm>
            <a:off x="8915400" y="0"/>
            <a:ext cx="228600" cy="5143500"/>
          </a:xfrm>
          <a:prstGeom prst="rect">
            <a:avLst/>
          </a:prstGeom>
          <a:solidFill>
            <a:schemeClr val="hlink"/>
          </a:solidFill>
          <a:ln w="9525">
            <a:solidFill>
              <a:schemeClr val="tx1"/>
            </a:solidFill>
            <a:miter lim="800000"/>
            <a:headEnd/>
            <a:tailEnd/>
          </a:ln>
        </p:spPr>
        <p:txBody>
          <a:bodyPr wrap="none" anchor="ctr"/>
          <a:lstStyle/>
          <a:p>
            <a:endParaRPr lang="en-US" dirty="0"/>
          </a:p>
        </p:txBody>
      </p:sp>
      <p:pic>
        <p:nvPicPr>
          <p:cNvPr id="1041" name="Picture 72" descr="clearNV-Color-Seal-smalle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6200" y="3886200"/>
            <a:ext cx="1905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2" name="Picture 75" descr="ppDETR-Logocolor-copyrgbsma"/>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4648200" y="4457701"/>
            <a:ext cx="1295400" cy="554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3" name="Line 78"/>
          <p:cNvSpPr>
            <a:spLocks noChangeShapeType="1"/>
          </p:cNvSpPr>
          <p:nvPr userDrawn="1"/>
        </p:nvSpPr>
        <p:spPr bwMode="auto">
          <a:xfrm>
            <a:off x="8915400" y="171450"/>
            <a:ext cx="0" cy="4743450"/>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65" name="Rectangle 21"/>
          <p:cNvSpPr>
            <a:spLocks noGrp="1" noChangeArrowheads="1"/>
          </p:cNvSpPr>
          <p:nvPr>
            <p:ph type="sldNum" sz="quarter" idx="4"/>
          </p:nvPr>
        </p:nvSpPr>
        <p:spPr bwMode="auto">
          <a:xfrm>
            <a:off x="6705600" y="4572000"/>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10AC0A5-6E9C-4B31-B420-52D6EF529A5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ransition spd="slow">
    <p:wipe/>
  </p:transition>
  <p:hf hdr="0" ftr="0" dt="0"/>
  <p:txStyles>
    <p:titleStyle>
      <a:lvl1pPr algn="l" rtl="0" eaLnBrk="0" fontAlgn="base" hangingPunct="0">
        <a:spcBef>
          <a:spcPct val="0"/>
        </a:spcBef>
        <a:spcAft>
          <a:spcPct val="0"/>
        </a:spcAft>
        <a:defRPr sz="3800">
          <a:solidFill>
            <a:srgbClr val="800000"/>
          </a:solidFill>
          <a:latin typeface="+mj-lt"/>
          <a:ea typeface="+mj-ea"/>
          <a:cs typeface="+mj-cs"/>
        </a:defRPr>
      </a:lvl1pPr>
      <a:lvl2pPr algn="l" rtl="0" eaLnBrk="0" fontAlgn="base" hangingPunct="0">
        <a:spcBef>
          <a:spcPct val="0"/>
        </a:spcBef>
        <a:spcAft>
          <a:spcPct val="0"/>
        </a:spcAft>
        <a:defRPr sz="3800">
          <a:solidFill>
            <a:srgbClr val="800000"/>
          </a:solidFill>
          <a:latin typeface="Verdana" pitchFamily="34" charset="0"/>
        </a:defRPr>
      </a:lvl2pPr>
      <a:lvl3pPr algn="l" rtl="0" eaLnBrk="0" fontAlgn="base" hangingPunct="0">
        <a:spcBef>
          <a:spcPct val="0"/>
        </a:spcBef>
        <a:spcAft>
          <a:spcPct val="0"/>
        </a:spcAft>
        <a:defRPr sz="3800">
          <a:solidFill>
            <a:srgbClr val="800000"/>
          </a:solidFill>
          <a:latin typeface="Verdana" pitchFamily="34" charset="0"/>
        </a:defRPr>
      </a:lvl3pPr>
      <a:lvl4pPr algn="l" rtl="0" eaLnBrk="0" fontAlgn="base" hangingPunct="0">
        <a:spcBef>
          <a:spcPct val="0"/>
        </a:spcBef>
        <a:spcAft>
          <a:spcPct val="0"/>
        </a:spcAft>
        <a:defRPr sz="3800">
          <a:solidFill>
            <a:srgbClr val="800000"/>
          </a:solidFill>
          <a:latin typeface="Verdana" pitchFamily="34" charset="0"/>
        </a:defRPr>
      </a:lvl4pPr>
      <a:lvl5pPr algn="l" rtl="0" eaLnBrk="0" fontAlgn="base" hangingPunct="0">
        <a:spcBef>
          <a:spcPct val="0"/>
        </a:spcBef>
        <a:spcAft>
          <a:spcPct val="0"/>
        </a:spcAft>
        <a:defRPr sz="3800">
          <a:solidFill>
            <a:srgbClr val="800000"/>
          </a:solidFill>
          <a:latin typeface="Verdana" pitchFamily="34" charset="0"/>
        </a:defRPr>
      </a:lvl5pPr>
      <a:lvl6pPr marL="457200" algn="l" rtl="0" fontAlgn="base">
        <a:spcBef>
          <a:spcPct val="0"/>
        </a:spcBef>
        <a:spcAft>
          <a:spcPct val="0"/>
        </a:spcAft>
        <a:defRPr sz="3800">
          <a:solidFill>
            <a:srgbClr val="800000"/>
          </a:solidFill>
          <a:latin typeface="Verdana" pitchFamily="34" charset="0"/>
        </a:defRPr>
      </a:lvl6pPr>
      <a:lvl7pPr marL="914400" algn="l" rtl="0" fontAlgn="base">
        <a:spcBef>
          <a:spcPct val="0"/>
        </a:spcBef>
        <a:spcAft>
          <a:spcPct val="0"/>
        </a:spcAft>
        <a:defRPr sz="3800">
          <a:solidFill>
            <a:srgbClr val="800000"/>
          </a:solidFill>
          <a:latin typeface="Verdana" pitchFamily="34" charset="0"/>
        </a:defRPr>
      </a:lvl7pPr>
      <a:lvl8pPr marL="1371600" algn="l" rtl="0" fontAlgn="base">
        <a:spcBef>
          <a:spcPct val="0"/>
        </a:spcBef>
        <a:spcAft>
          <a:spcPct val="0"/>
        </a:spcAft>
        <a:defRPr sz="3800">
          <a:solidFill>
            <a:srgbClr val="800000"/>
          </a:solidFill>
          <a:latin typeface="Verdana" pitchFamily="34" charset="0"/>
        </a:defRPr>
      </a:lvl8pPr>
      <a:lvl9pPr marL="1828800" algn="l" rtl="0" fontAlgn="base">
        <a:spcBef>
          <a:spcPct val="0"/>
        </a:spcBef>
        <a:spcAft>
          <a:spcPct val="0"/>
        </a:spcAft>
        <a:defRPr sz="3800">
          <a:solidFill>
            <a:srgbClr val="800000"/>
          </a:solidFill>
          <a:latin typeface="Verdana" pitchFamily="34" charset="0"/>
        </a:defRPr>
      </a:lvl9pPr>
    </p:titleStyle>
    <p:bodyStyle>
      <a:lvl1pPr marL="469900" indent="-469900" algn="l" rtl="0" eaLnBrk="0" fontAlgn="base" hangingPunct="0">
        <a:spcBef>
          <a:spcPct val="20000"/>
        </a:spcBef>
        <a:spcAft>
          <a:spcPct val="0"/>
        </a:spcAft>
        <a:buClr>
          <a:srgbClr val="800000"/>
        </a:buClr>
        <a:buFont typeface="Wingdings" pitchFamily="2" charset="2"/>
        <a:buChar char="q"/>
        <a:defRPr sz="3000">
          <a:solidFill>
            <a:schemeClr val="folHlink"/>
          </a:solidFill>
          <a:latin typeface="+mn-lt"/>
          <a:ea typeface="+mn-ea"/>
          <a:cs typeface="+mn-cs"/>
        </a:defRPr>
      </a:lvl1pPr>
      <a:lvl2pPr marL="908050" indent="-436563" algn="l" rtl="0" eaLnBrk="0" fontAlgn="base" hangingPunct="0">
        <a:spcBef>
          <a:spcPct val="20000"/>
        </a:spcBef>
        <a:spcAft>
          <a:spcPct val="0"/>
        </a:spcAft>
        <a:buClr>
          <a:srgbClr val="800000"/>
        </a:buClr>
        <a:buFont typeface="Wingdings" pitchFamily="2" charset="2"/>
        <a:buChar char="q"/>
        <a:defRPr sz="2600">
          <a:solidFill>
            <a:srgbClr val="800000"/>
          </a:solidFill>
          <a:latin typeface="+mn-lt"/>
        </a:defRPr>
      </a:lvl2pPr>
      <a:lvl3pPr marL="1304925" indent="-395288" algn="l" rtl="0" eaLnBrk="0" fontAlgn="base" hangingPunct="0">
        <a:spcBef>
          <a:spcPct val="20000"/>
        </a:spcBef>
        <a:spcAft>
          <a:spcPct val="0"/>
        </a:spcAft>
        <a:buClr>
          <a:schemeClr val="hlink"/>
        </a:buClr>
        <a:buFont typeface="Wingdings" pitchFamily="2" charset="2"/>
        <a:buChar char="q"/>
        <a:defRPr sz="2300">
          <a:solidFill>
            <a:srgbClr val="800000"/>
          </a:solidFill>
          <a:latin typeface="+mn-lt"/>
        </a:defRPr>
      </a:lvl3pPr>
      <a:lvl4pPr marL="1693863" indent="-387350" algn="l" rtl="0" eaLnBrk="0" fontAlgn="base" hangingPunct="0">
        <a:spcBef>
          <a:spcPct val="20000"/>
        </a:spcBef>
        <a:spcAft>
          <a:spcPct val="0"/>
        </a:spcAft>
        <a:buClr>
          <a:schemeClr val="hlink"/>
        </a:buClr>
        <a:buFont typeface="Wingdings" pitchFamily="2" charset="2"/>
        <a:buChar char="q"/>
        <a:defRPr sz="2000">
          <a:solidFill>
            <a:srgbClr val="800000"/>
          </a:solidFill>
          <a:latin typeface="+mn-lt"/>
        </a:defRPr>
      </a:lvl4pPr>
      <a:lvl5pPr marL="2093913" indent="-398463" algn="l" rtl="0" eaLnBrk="0" fontAlgn="base" hangingPunct="0">
        <a:spcBef>
          <a:spcPct val="25000"/>
        </a:spcBef>
        <a:spcAft>
          <a:spcPct val="0"/>
        </a:spcAft>
        <a:buClr>
          <a:schemeClr val="hlink"/>
        </a:buClr>
        <a:buFont typeface="Wingdings" pitchFamily="2" charset="2"/>
        <a:buChar char="q"/>
        <a:defRPr sz="2000">
          <a:solidFill>
            <a:srgbClr val="800000"/>
          </a:solidFill>
          <a:latin typeface="+mn-lt"/>
        </a:defRPr>
      </a:lvl5pPr>
      <a:lvl6pPr marL="2551113" indent="-398463" algn="l" rtl="0" fontAlgn="base">
        <a:spcBef>
          <a:spcPct val="25000"/>
        </a:spcBef>
        <a:spcAft>
          <a:spcPct val="0"/>
        </a:spcAft>
        <a:buClr>
          <a:schemeClr val="hlink"/>
        </a:buClr>
        <a:buFont typeface="Wingdings" pitchFamily="2" charset="2"/>
        <a:buChar char="q"/>
        <a:defRPr sz="2000">
          <a:solidFill>
            <a:srgbClr val="800000"/>
          </a:solidFill>
          <a:latin typeface="+mn-lt"/>
        </a:defRPr>
      </a:lvl6pPr>
      <a:lvl7pPr marL="3008313" indent="-398463" algn="l" rtl="0" fontAlgn="base">
        <a:spcBef>
          <a:spcPct val="25000"/>
        </a:spcBef>
        <a:spcAft>
          <a:spcPct val="0"/>
        </a:spcAft>
        <a:buClr>
          <a:schemeClr val="hlink"/>
        </a:buClr>
        <a:buFont typeface="Wingdings" pitchFamily="2" charset="2"/>
        <a:buChar char="q"/>
        <a:defRPr sz="2000">
          <a:solidFill>
            <a:srgbClr val="800000"/>
          </a:solidFill>
          <a:latin typeface="+mn-lt"/>
        </a:defRPr>
      </a:lvl7pPr>
      <a:lvl8pPr marL="3465513" indent="-398463" algn="l" rtl="0" fontAlgn="base">
        <a:spcBef>
          <a:spcPct val="25000"/>
        </a:spcBef>
        <a:spcAft>
          <a:spcPct val="0"/>
        </a:spcAft>
        <a:buClr>
          <a:schemeClr val="hlink"/>
        </a:buClr>
        <a:buFont typeface="Wingdings" pitchFamily="2" charset="2"/>
        <a:buChar char="q"/>
        <a:defRPr sz="2000">
          <a:solidFill>
            <a:srgbClr val="800000"/>
          </a:solidFill>
          <a:latin typeface="+mn-lt"/>
        </a:defRPr>
      </a:lvl8pPr>
      <a:lvl9pPr marL="3922713" indent="-398463" algn="l" rtl="0" fontAlgn="base">
        <a:spcBef>
          <a:spcPct val="25000"/>
        </a:spcBef>
        <a:spcAft>
          <a:spcPct val="0"/>
        </a:spcAft>
        <a:buClr>
          <a:schemeClr val="hlink"/>
        </a:buClr>
        <a:buFont typeface="Wingdings" pitchFamily="2" charset="2"/>
        <a:buChar char="q"/>
        <a:defRPr sz="2000">
          <a:solidFill>
            <a:srgbClr val="8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4"/>
          <p:cNvSpPr>
            <a:spLocks noChangeArrowheads="1"/>
          </p:cNvSpPr>
          <p:nvPr userDrawn="1"/>
        </p:nvSpPr>
        <p:spPr bwMode="auto">
          <a:xfrm>
            <a:off x="6477000" y="4857750"/>
            <a:ext cx="2667000" cy="285750"/>
          </a:xfrm>
          <a:prstGeom prst="rect">
            <a:avLst/>
          </a:prstGeom>
          <a:solidFill>
            <a:schemeClr val="bg1">
              <a:alpha val="98822"/>
            </a:schemeClr>
          </a:solidFill>
          <a:ln>
            <a:noFill/>
          </a:ln>
          <a:extLst>
            <a:ext uri="{91240B29-F687-4F45-9708-019B960494DF}">
              <a14:hiddenLine xmlns:a14="http://schemas.microsoft.com/office/drawing/2010/main" w="73025">
                <a:solidFill>
                  <a:srgbClr val="000000"/>
                </a:solidFill>
                <a:miter lim="800000"/>
                <a:headEnd/>
                <a:tailEnd/>
              </a14:hiddenLine>
            </a:ext>
          </a:extLst>
        </p:spPr>
        <p:txBody>
          <a:bodyPr wrap="none" anchor="ctr"/>
          <a:lstStyle/>
          <a:p>
            <a:pPr algn="ctr"/>
            <a:endParaRPr lang="en-US" b="0" dirty="0">
              <a:solidFill>
                <a:srgbClr val="000000"/>
              </a:solidFill>
            </a:endParaRPr>
          </a:p>
        </p:txBody>
      </p:sp>
      <p:sp>
        <p:nvSpPr>
          <p:cNvPr id="1027" name="Rectangle 76"/>
          <p:cNvSpPr>
            <a:spLocks noChangeArrowheads="1"/>
          </p:cNvSpPr>
          <p:nvPr userDrawn="1"/>
        </p:nvSpPr>
        <p:spPr bwMode="auto">
          <a:xfrm>
            <a:off x="1524000" y="4629150"/>
            <a:ext cx="3200400" cy="1143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solidFill>
                <a:srgbClr val="000000"/>
              </a:solidFill>
            </a:endParaRPr>
          </a:p>
        </p:txBody>
      </p:sp>
      <p:sp>
        <p:nvSpPr>
          <p:cNvPr id="1028" name="Line 77"/>
          <p:cNvSpPr>
            <a:spLocks noChangeShapeType="1"/>
          </p:cNvSpPr>
          <p:nvPr userDrawn="1"/>
        </p:nvSpPr>
        <p:spPr bwMode="auto">
          <a:xfrm>
            <a:off x="1600200" y="4629150"/>
            <a:ext cx="3048000" cy="57150"/>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en-US" dirty="0">
              <a:solidFill>
                <a:srgbClr val="000000"/>
              </a:solidFill>
            </a:endParaRPr>
          </a:p>
        </p:txBody>
      </p:sp>
      <p:sp>
        <p:nvSpPr>
          <p:cNvPr id="1029" name="Rectangle 61"/>
          <p:cNvSpPr>
            <a:spLocks noChangeArrowheads="1"/>
          </p:cNvSpPr>
          <p:nvPr userDrawn="1"/>
        </p:nvSpPr>
        <p:spPr bwMode="auto">
          <a:xfrm>
            <a:off x="0" y="4972050"/>
            <a:ext cx="9144000" cy="17145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solidFill>
                <a:srgbClr val="000000"/>
              </a:solidFill>
            </a:endParaRPr>
          </a:p>
        </p:txBody>
      </p:sp>
      <p:pic>
        <p:nvPicPr>
          <p:cNvPr id="1030" name="Picture 52" descr="capito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2"/>
          <p:cNvSpPr>
            <a:spLocks noGrp="1" noChangeArrowheads="1"/>
          </p:cNvSpPr>
          <p:nvPr>
            <p:ph type="title"/>
          </p:nvPr>
        </p:nvSpPr>
        <p:spPr bwMode="auto">
          <a:xfrm>
            <a:off x="1447800" y="285750"/>
            <a:ext cx="6858000" cy="912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2" name="Rectangle 3"/>
          <p:cNvSpPr>
            <a:spLocks noGrp="1" noChangeArrowheads="1"/>
          </p:cNvSpPr>
          <p:nvPr>
            <p:ph type="body" idx="1"/>
          </p:nvPr>
        </p:nvSpPr>
        <p:spPr bwMode="auto">
          <a:xfrm>
            <a:off x="1524001" y="1314450"/>
            <a:ext cx="7434263"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3" name="Text Box 10"/>
          <p:cNvSpPr txBox="1">
            <a:spLocks noChangeArrowheads="1"/>
          </p:cNvSpPr>
          <p:nvPr userDrawn="1"/>
        </p:nvSpPr>
        <p:spPr bwMode="auto">
          <a:xfrm>
            <a:off x="1676400" y="4937523"/>
            <a:ext cx="6858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spcBef>
                <a:spcPct val="50000"/>
              </a:spcBef>
              <a:defRPr/>
            </a:pPr>
            <a:r>
              <a:rPr lang="en-US" sz="1200" b="0" dirty="0">
                <a:solidFill>
                  <a:srgbClr val="FFFFFF"/>
                </a:solidFill>
                <a:latin typeface="Arial Narrow" pitchFamily="34" charset="0"/>
              </a:rPr>
              <a:t>The Nevada Department of Employment, Training and Rehabilitation is a proactive workforce &amp; rehabilitation agency </a:t>
            </a:r>
          </a:p>
        </p:txBody>
      </p:sp>
      <p:pic>
        <p:nvPicPr>
          <p:cNvPr id="1034" name="Picture 38" descr="jobconnectTransparent2d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172200" y="4629150"/>
            <a:ext cx="914400" cy="340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Line 55"/>
          <p:cNvSpPr>
            <a:spLocks noChangeShapeType="1"/>
          </p:cNvSpPr>
          <p:nvPr userDrawn="1"/>
        </p:nvSpPr>
        <p:spPr bwMode="auto">
          <a:xfrm>
            <a:off x="914400" y="0"/>
            <a:ext cx="0" cy="4800600"/>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en-US" dirty="0">
              <a:solidFill>
                <a:srgbClr val="000000"/>
              </a:solidFill>
            </a:endParaRPr>
          </a:p>
        </p:txBody>
      </p:sp>
      <p:sp>
        <p:nvSpPr>
          <p:cNvPr id="1036" name="Line 57"/>
          <p:cNvSpPr>
            <a:spLocks noChangeShapeType="1"/>
          </p:cNvSpPr>
          <p:nvPr userDrawn="1"/>
        </p:nvSpPr>
        <p:spPr bwMode="auto">
          <a:xfrm>
            <a:off x="1600200" y="1200150"/>
            <a:ext cx="6477000" cy="0"/>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en-US" dirty="0">
              <a:solidFill>
                <a:srgbClr val="000000"/>
              </a:solidFill>
            </a:endParaRPr>
          </a:p>
        </p:txBody>
      </p:sp>
      <p:sp>
        <p:nvSpPr>
          <p:cNvPr id="1037" name="Rectangle 63"/>
          <p:cNvSpPr>
            <a:spLocks noChangeArrowheads="1"/>
          </p:cNvSpPr>
          <p:nvPr userDrawn="1"/>
        </p:nvSpPr>
        <p:spPr bwMode="auto">
          <a:xfrm>
            <a:off x="0" y="0"/>
            <a:ext cx="9144000" cy="114300"/>
          </a:xfrm>
          <a:prstGeom prst="rect">
            <a:avLst/>
          </a:prstGeom>
          <a:solidFill>
            <a:schemeClr val="hlink"/>
          </a:solidFill>
          <a:ln w="9525">
            <a:solidFill>
              <a:schemeClr val="tx1"/>
            </a:solidFill>
            <a:miter lim="800000"/>
            <a:headEnd/>
            <a:tailEnd/>
          </a:ln>
        </p:spPr>
        <p:txBody>
          <a:bodyPr wrap="none" anchor="ctr"/>
          <a:lstStyle/>
          <a:p>
            <a:endParaRPr lang="en-US" dirty="0">
              <a:solidFill>
                <a:srgbClr val="000000"/>
              </a:solidFill>
            </a:endParaRPr>
          </a:p>
        </p:txBody>
      </p:sp>
      <p:sp>
        <p:nvSpPr>
          <p:cNvPr id="1038" name="Rectangle 66"/>
          <p:cNvSpPr>
            <a:spLocks noChangeArrowheads="1"/>
          </p:cNvSpPr>
          <p:nvPr userDrawn="1"/>
        </p:nvSpPr>
        <p:spPr bwMode="auto">
          <a:xfrm>
            <a:off x="0" y="0"/>
            <a:ext cx="152400" cy="51435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solidFill>
                <a:srgbClr val="000000"/>
              </a:solidFill>
            </a:endParaRPr>
          </a:p>
        </p:txBody>
      </p:sp>
      <p:sp>
        <p:nvSpPr>
          <p:cNvPr id="1039" name="Rectangle 59"/>
          <p:cNvSpPr>
            <a:spLocks noChangeArrowheads="1"/>
          </p:cNvSpPr>
          <p:nvPr userDrawn="1"/>
        </p:nvSpPr>
        <p:spPr bwMode="auto">
          <a:xfrm>
            <a:off x="0" y="4743450"/>
            <a:ext cx="4724400" cy="2286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solidFill>
                <a:srgbClr val="000000"/>
              </a:solidFill>
            </a:endParaRPr>
          </a:p>
        </p:txBody>
      </p:sp>
      <p:sp>
        <p:nvSpPr>
          <p:cNvPr id="1040" name="Rectangle 67"/>
          <p:cNvSpPr>
            <a:spLocks noChangeArrowheads="1"/>
          </p:cNvSpPr>
          <p:nvPr userDrawn="1"/>
        </p:nvSpPr>
        <p:spPr bwMode="auto">
          <a:xfrm>
            <a:off x="8915400" y="0"/>
            <a:ext cx="228600" cy="5143500"/>
          </a:xfrm>
          <a:prstGeom prst="rect">
            <a:avLst/>
          </a:prstGeom>
          <a:solidFill>
            <a:schemeClr val="hlink"/>
          </a:solidFill>
          <a:ln w="9525">
            <a:solidFill>
              <a:schemeClr val="tx1"/>
            </a:solidFill>
            <a:miter lim="800000"/>
            <a:headEnd/>
            <a:tailEnd/>
          </a:ln>
        </p:spPr>
        <p:txBody>
          <a:bodyPr wrap="none" anchor="ctr"/>
          <a:lstStyle/>
          <a:p>
            <a:endParaRPr lang="en-US" dirty="0">
              <a:solidFill>
                <a:srgbClr val="000000"/>
              </a:solidFill>
            </a:endParaRPr>
          </a:p>
        </p:txBody>
      </p:sp>
      <p:pic>
        <p:nvPicPr>
          <p:cNvPr id="1041" name="Picture 72" descr="clearNV-Color-Seal-smalle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6200" y="3886200"/>
            <a:ext cx="1905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2" name="Picture 75" descr="ppDETR-Logocolor-copyrgbsma"/>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4648200" y="4457701"/>
            <a:ext cx="1295400" cy="554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3" name="Line 78"/>
          <p:cNvSpPr>
            <a:spLocks noChangeShapeType="1"/>
          </p:cNvSpPr>
          <p:nvPr userDrawn="1"/>
        </p:nvSpPr>
        <p:spPr bwMode="auto">
          <a:xfrm>
            <a:off x="8915400" y="171450"/>
            <a:ext cx="0" cy="4743450"/>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en-US" dirty="0">
              <a:solidFill>
                <a:srgbClr val="000000"/>
              </a:solidFill>
            </a:endParaRPr>
          </a:p>
        </p:txBody>
      </p:sp>
      <p:sp>
        <p:nvSpPr>
          <p:cNvPr id="6165" name="Rectangle 21"/>
          <p:cNvSpPr>
            <a:spLocks noGrp="1" noChangeArrowheads="1"/>
          </p:cNvSpPr>
          <p:nvPr>
            <p:ph type="sldNum" sz="quarter" idx="4"/>
          </p:nvPr>
        </p:nvSpPr>
        <p:spPr bwMode="auto">
          <a:xfrm>
            <a:off x="6705600" y="4572000"/>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10AC0A5-6E9C-4B31-B420-52D6EF529A5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36718824"/>
      </p:ext>
    </p:extLst>
  </p:cSld>
  <p:clrMap bg1="lt1" tx1="dk1" bg2="lt2" tx2="dk2" accent1="accent1" accent2="accent2" accent3="accent3" accent4="accent4" accent5="accent5" accent6="accent6" hlink="hlink" folHlink="folHlink"/>
  <p:sldLayoutIdLst>
    <p:sldLayoutId id="2147485413" r:id="rId1"/>
    <p:sldLayoutId id="2147485414" r:id="rId2"/>
    <p:sldLayoutId id="2147485415" r:id="rId3"/>
    <p:sldLayoutId id="2147485416" r:id="rId4"/>
    <p:sldLayoutId id="2147485417" r:id="rId5"/>
    <p:sldLayoutId id="2147485418" r:id="rId6"/>
    <p:sldLayoutId id="2147485419" r:id="rId7"/>
    <p:sldLayoutId id="2147485420" r:id="rId8"/>
    <p:sldLayoutId id="2147485421" r:id="rId9"/>
    <p:sldLayoutId id="2147485422" r:id="rId10"/>
    <p:sldLayoutId id="2147485423" r:id="rId11"/>
    <p:sldLayoutId id="2147485424" r:id="rId12"/>
  </p:sldLayoutIdLst>
  <p:transition spd="slow">
    <p:wipe/>
  </p:transition>
  <p:hf hdr="0" ftr="0" dt="0"/>
  <p:txStyles>
    <p:titleStyle>
      <a:lvl1pPr algn="l" rtl="0" eaLnBrk="0" fontAlgn="base" hangingPunct="0">
        <a:spcBef>
          <a:spcPct val="0"/>
        </a:spcBef>
        <a:spcAft>
          <a:spcPct val="0"/>
        </a:spcAft>
        <a:defRPr sz="3800">
          <a:solidFill>
            <a:srgbClr val="800000"/>
          </a:solidFill>
          <a:latin typeface="+mj-lt"/>
          <a:ea typeface="+mj-ea"/>
          <a:cs typeface="+mj-cs"/>
        </a:defRPr>
      </a:lvl1pPr>
      <a:lvl2pPr algn="l" rtl="0" eaLnBrk="0" fontAlgn="base" hangingPunct="0">
        <a:spcBef>
          <a:spcPct val="0"/>
        </a:spcBef>
        <a:spcAft>
          <a:spcPct val="0"/>
        </a:spcAft>
        <a:defRPr sz="3800">
          <a:solidFill>
            <a:srgbClr val="800000"/>
          </a:solidFill>
          <a:latin typeface="Verdana" pitchFamily="34" charset="0"/>
        </a:defRPr>
      </a:lvl2pPr>
      <a:lvl3pPr algn="l" rtl="0" eaLnBrk="0" fontAlgn="base" hangingPunct="0">
        <a:spcBef>
          <a:spcPct val="0"/>
        </a:spcBef>
        <a:spcAft>
          <a:spcPct val="0"/>
        </a:spcAft>
        <a:defRPr sz="3800">
          <a:solidFill>
            <a:srgbClr val="800000"/>
          </a:solidFill>
          <a:latin typeface="Verdana" pitchFamily="34" charset="0"/>
        </a:defRPr>
      </a:lvl3pPr>
      <a:lvl4pPr algn="l" rtl="0" eaLnBrk="0" fontAlgn="base" hangingPunct="0">
        <a:spcBef>
          <a:spcPct val="0"/>
        </a:spcBef>
        <a:spcAft>
          <a:spcPct val="0"/>
        </a:spcAft>
        <a:defRPr sz="3800">
          <a:solidFill>
            <a:srgbClr val="800000"/>
          </a:solidFill>
          <a:latin typeface="Verdana" pitchFamily="34" charset="0"/>
        </a:defRPr>
      </a:lvl4pPr>
      <a:lvl5pPr algn="l" rtl="0" eaLnBrk="0" fontAlgn="base" hangingPunct="0">
        <a:spcBef>
          <a:spcPct val="0"/>
        </a:spcBef>
        <a:spcAft>
          <a:spcPct val="0"/>
        </a:spcAft>
        <a:defRPr sz="3800">
          <a:solidFill>
            <a:srgbClr val="800000"/>
          </a:solidFill>
          <a:latin typeface="Verdana" pitchFamily="34" charset="0"/>
        </a:defRPr>
      </a:lvl5pPr>
      <a:lvl6pPr marL="457200" algn="l" rtl="0" fontAlgn="base">
        <a:spcBef>
          <a:spcPct val="0"/>
        </a:spcBef>
        <a:spcAft>
          <a:spcPct val="0"/>
        </a:spcAft>
        <a:defRPr sz="3800">
          <a:solidFill>
            <a:srgbClr val="800000"/>
          </a:solidFill>
          <a:latin typeface="Verdana" pitchFamily="34" charset="0"/>
        </a:defRPr>
      </a:lvl6pPr>
      <a:lvl7pPr marL="914400" algn="l" rtl="0" fontAlgn="base">
        <a:spcBef>
          <a:spcPct val="0"/>
        </a:spcBef>
        <a:spcAft>
          <a:spcPct val="0"/>
        </a:spcAft>
        <a:defRPr sz="3800">
          <a:solidFill>
            <a:srgbClr val="800000"/>
          </a:solidFill>
          <a:latin typeface="Verdana" pitchFamily="34" charset="0"/>
        </a:defRPr>
      </a:lvl7pPr>
      <a:lvl8pPr marL="1371600" algn="l" rtl="0" fontAlgn="base">
        <a:spcBef>
          <a:spcPct val="0"/>
        </a:spcBef>
        <a:spcAft>
          <a:spcPct val="0"/>
        </a:spcAft>
        <a:defRPr sz="3800">
          <a:solidFill>
            <a:srgbClr val="800000"/>
          </a:solidFill>
          <a:latin typeface="Verdana" pitchFamily="34" charset="0"/>
        </a:defRPr>
      </a:lvl8pPr>
      <a:lvl9pPr marL="1828800" algn="l" rtl="0" fontAlgn="base">
        <a:spcBef>
          <a:spcPct val="0"/>
        </a:spcBef>
        <a:spcAft>
          <a:spcPct val="0"/>
        </a:spcAft>
        <a:defRPr sz="3800">
          <a:solidFill>
            <a:srgbClr val="800000"/>
          </a:solidFill>
          <a:latin typeface="Verdana" pitchFamily="34" charset="0"/>
        </a:defRPr>
      </a:lvl9pPr>
    </p:titleStyle>
    <p:bodyStyle>
      <a:lvl1pPr marL="469900" indent="-469900" algn="l" rtl="0" eaLnBrk="0" fontAlgn="base" hangingPunct="0">
        <a:spcBef>
          <a:spcPct val="20000"/>
        </a:spcBef>
        <a:spcAft>
          <a:spcPct val="0"/>
        </a:spcAft>
        <a:buClr>
          <a:srgbClr val="800000"/>
        </a:buClr>
        <a:buFont typeface="Wingdings" pitchFamily="2" charset="2"/>
        <a:buChar char="q"/>
        <a:defRPr sz="3000">
          <a:solidFill>
            <a:schemeClr val="folHlink"/>
          </a:solidFill>
          <a:latin typeface="+mn-lt"/>
          <a:ea typeface="+mn-ea"/>
          <a:cs typeface="+mn-cs"/>
        </a:defRPr>
      </a:lvl1pPr>
      <a:lvl2pPr marL="908050" indent="-436563" algn="l" rtl="0" eaLnBrk="0" fontAlgn="base" hangingPunct="0">
        <a:spcBef>
          <a:spcPct val="20000"/>
        </a:spcBef>
        <a:spcAft>
          <a:spcPct val="0"/>
        </a:spcAft>
        <a:buClr>
          <a:srgbClr val="800000"/>
        </a:buClr>
        <a:buFont typeface="Wingdings" pitchFamily="2" charset="2"/>
        <a:buChar char="q"/>
        <a:defRPr sz="2600">
          <a:solidFill>
            <a:srgbClr val="800000"/>
          </a:solidFill>
          <a:latin typeface="+mn-lt"/>
        </a:defRPr>
      </a:lvl2pPr>
      <a:lvl3pPr marL="1304925" indent="-395288" algn="l" rtl="0" eaLnBrk="0" fontAlgn="base" hangingPunct="0">
        <a:spcBef>
          <a:spcPct val="20000"/>
        </a:spcBef>
        <a:spcAft>
          <a:spcPct val="0"/>
        </a:spcAft>
        <a:buClr>
          <a:schemeClr val="hlink"/>
        </a:buClr>
        <a:buFont typeface="Wingdings" pitchFamily="2" charset="2"/>
        <a:buChar char="q"/>
        <a:defRPr sz="2300">
          <a:solidFill>
            <a:srgbClr val="800000"/>
          </a:solidFill>
          <a:latin typeface="+mn-lt"/>
        </a:defRPr>
      </a:lvl3pPr>
      <a:lvl4pPr marL="1693863" indent="-387350" algn="l" rtl="0" eaLnBrk="0" fontAlgn="base" hangingPunct="0">
        <a:spcBef>
          <a:spcPct val="20000"/>
        </a:spcBef>
        <a:spcAft>
          <a:spcPct val="0"/>
        </a:spcAft>
        <a:buClr>
          <a:schemeClr val="hlink"/>
        </a:buClr>
        <a:buFont typeface="Wingdings" pitchFamily="2" charset="2"/>
        <a:buChar char="q"/>
        <a:defRPr sz="2000">
          <a:solidFill>
            <a:srgbClr val="800000"/>
          </a:solidFill>
          <a:latin typeface="+mn-lt"/>
        </a:defRPr>
      </a:lvl4pPr>
      <a:lvl5pPr marL="2093913" indent="-398463" algn="l" rtl="0" eaLnBrk="0" fontAlgn="base" hangingPunct="0">
        <a:spcBef>
          <a:spcPct val="25000"/>
        </a:spcBef>
        <a:spcAft>
          <a:spcPct val="0"/>
        </a:spcAft>
        <a:buClr>
          <a:schemeClr val="hlink"/>
        </a:buClr>
        <a:buFont typeface="Wingdings" pitchFamily="2" charset="2"/>
        <a:buChar char="q"/>
        <a:defRPr sz="2000">
          <a:solidFill>
            <a:srgbClr val="800000"/>
          </a:solidFill>
          <a:latin typeface="+mn-lt"/>
        </a:defRPr>
      </a:lvl5pPr>
      <a:lvl6pPr marL="2551113" indent="-398463" algn="l" rtl="0" fontAlgn="base">
        <a:spcBef>
          <a:spcPct val="25000"/>
        </a:spcBef>
        <a:spcAft>
          <a:spcPct val="0"/>
        </a:spcAft>
        <a:buClr>
          <a:schemeClr val="hlink"/>
        </a:buClr>
        <a:buFont typeface="Wingdings" pitchFamily="2" charset="2"/>
        <a:buChar char="q"/>
        <a:defRPr sz="2000">
          <a:solidFill>
            <a:srgbClr val="800000"/>
          </a:solidFill>
          <a:latin typeface="+mn-lt"/>
        </a:defRPr>
      </a:lvl6pPr>
      <a:lvl7pPr marL="3008313" indent="-398463" algn="l" rtl="0" fontAlgn="base">
        <a:spcBef>
          <a:spcPct val="25000"/>
        </a:spcBef>
        <a:spcAft>
          <a:spcPct val="0"/>
        </a:spcAft>
        <a:buClr>
          <a:schemeClr val="hlink"/>
        </a:buClr>
        <a:buFont typeface="Wingdings" pitchFamily="2" charset="2"/>
        <a:buChar char="q"/>
        <a:defRPr sz="2000">
          <a:solidFill>
            <a:srgbClr val="800000"/>
          </a:solidFill>
          <a:latin typeface="+mn-lt"/>
        </a:defRPr>
      </a:lvl7pPr>
      <a:lvl8pPr marL="3465513" indent="-398463" algn="l" rtl="0" fontAlgn="base">
        <a:spcBef>
          <a:spcPct val="25000"/>
        </a:spcBef>
        <a:spcAft>
          <a:spcPct val="0"/>
        </a:spcAft>
        <a:buClr>
          <a:schemeClr val="hlink"/>
        </a:buClr>
        <a:buFont typeface="Wingdings" pitchFamily="2" charset="2"/>
        <a:buChar char="q"/>
        <a:defRPr sz="2000">
          <a:solidFill>
            <a:srgbClr val="800000"/>
          </a:solidFill>
          <a:latin typeface="+mn-lt"/>
        </a:defRPr>
      </a:lvl8pPr>
      <a:lvl9pPr marL="3922713" indent="-398463" algn="l" rtl="0" fontAlgn="base">
        <a:spcBef>
          <a:spcPct val="25000"/>
        </a:spcBef>
        <a:spcAft>
          <a:spcPct val="0"/>
        </a:spcAft>
        <a:buClr>
          <a:schemeClr val="hlink"/>
        </a:buClr>
        <a:buFont typeface="Wingdings" pitchFamily="2" charset="2"/>
        <a:buChar char="q"/>
        <a:defRPr sz="2000">
          <a:solidFill>
            <a:srgbClr val="8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mailto:sghendren@detr.nv.gov"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7" name="Text Box 3"/>
          <p:cNvSpPr txBox="1">
            <a:spLocks noChangeArrowheads="1"/>
          </p:cNvSpPr>
          <p:nvPr/>
        </p:nvSpPr>
        <p:spPr bwMode="auto">
          <a:xfrm>
            <a:off x="381000" y="1218438"/>
            <a:ext cx="9144000" cy="3939540"/>
          </a:xfrm>
          <a:prstGeom prst="rect">
            <a:avLst/>
          </a:prstGeom>
          <a:noFill/>
          <a:ln w="9525">
            <a:noFill/>
            <a:miter lim="800000"/>
            <a:headEnd/>
            <a:tailEnd/>
          </a:ln>
          <a:effectLst/>
        </p:spPr>
        <p:txBody>
          <a:bodyPr>
            <a:spAutoFit/>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defRPr/>
            </a:pPr>
            <a:r>
              <a:rPr lang="en-US" sz="2400" dirty="0">
                <a:solidFill>
                  <a:srgbClr val="000066"/>
                </a:solidFill>
                <a:effectLst>
                  <a:outerShdw blurRad="38100" dist="38100" dir="2700000" algn="tl">
                    <a:srgbClr val="C0C0C0"/>
                  </a:outerShdw>
                </a:effectLst>
                <a:latin typeface="Perpetua Titling MT" panose="02020502060505020804" pitchFamily="18" charset="0"/>
              </a:rPr>
              <a:t>State of Nevada</a:t>
            </a:r>
          </a:p>
          <a:p>
            <a:pPr algn="ctr" eaLnBrk="1" hangingPunct="1">
              <a:defRPr/>
            </a:pPr>
            <a:r>
              <a:rPr lang="en-US" sz="2400" b="0" dirty="0">
                <a:solidFill>
                  <a:srgbClr val="000066"/>
                </a:solidFill>
                <a:effectLst>
                  <a:outerShdw blurRad="38100" dist="38100" dir="2700000" algn="tl">
                    <a:srgbClr val="C0C0C0"/>
                  </a:outerShdw>
                </a:effectLst>
                <a:latin typeface="Perpetua Titling MT" panose="02020502060505020804" pitchFamily="18" charset="0"/>
              </a:rPr>
              <a:t>Department of Employment, Training </a:t>
            </a:r>
          </a:p>
          <a:p>
            <a:pPr algn="ctr" eaLnBrk="1" hangingPunct="1">
              <a:defRPr/>
            </a:pPr>
            <a:r>
              <a:rPr lang="en-US" sz="2400" b="0" dirty="0">
                <a:solidFill>
                  <a:srgbClr val="000066"/>
                </a:solidFill>
                <a:effectLst>
                  <a:outerShdw blurRad="38100" dist="38100" dir="2700000" algn="tl">
                    <a:srgbClr val="C0C0C0"/>
                  </a:outerShdw>
                </a:effectLst>
                <a:latin typeface="Perpetua Titling MT" panose="02020502060505020804" pitchFamily="18" charset="0"/>
              </a:rPr>
              <a:t>and Rehabilitation</a:t>
            </a:r>
          </a:p>
          <a:p>
            <a:pPr algn="ctr" eaLnBrk="1" hangingPunct="1">
              <a:defRPr/>
            </a:pPr>
            <a:endParaRPr lang="en-US" sz="2400" i="1" dirty="0">
              <a:solidFill>
                <a:srgbClr val="006666"/>
              </a:solidFill>
              <a:effectLst>
                <a:outerShdw blurRad="38100" dist="38100" dir="2700000" algn="tl">
                  <a:srgbClr val="C0C0C0"/>
                </a:outerShdw>
              </a:effectLst>
              <a:latin typeface="Perpetua Titling MT" panose="02020502060505020804" pitchFamily="18" charset="0"/>
            </a:endParaRPr>
          </a:p>
          <a:p>
            <a:pPr algn="ctr" eaLnBrk="1" hangingPunct="1">
              <a:defRPr/>
            </a:pPr>
            <a:r>
              <a:rPr lang="en-US" sz="2400"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2019 – 2021 BIENNIUM</a:t>
            </a:r>
          </a:p>
          <a:p>
            <a:pPr algn="ctr" eaLnBrk="1" hangingPunct="1">
              <a:defRPr/>
            </a:pPr>
            <a:r>
              <a:rPr lang="en-US" sz="1600"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July 1, 2019 through June 30, 2021</a:t>
            </a:r>
          </a:p>
          <a:p>
            <a:pPr algn="ctr" eaLnBrk="1" hangingPunct="1">
              <a:defRPr/>
            </a:pPr>
            <a:r>
              <a:rPr lang="en-US" sz="2400"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GOVERNOR’S REQUESTED BUDGET </a:t>
            </a:r>
          </a:p>
          <a:p>
            <a:pPr algn="ctr" eaLnBrk="1" hangingPunct="1">
              <a:defRPr/>
            </a:pPr>
            <a:r>
              <a:rPr lang="en-US" sz="2400"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REHABILITATION DIVISION</a:t>
            </a:r>
          </a:p>
          <a:p>
            <a:pPr algn="ctr" eaLnBrk="1" hangingPunct="1">
              <a:defRPr/>
            </a:pPr>
            <a:endParaRPr lang="en-US" sz="1400" b="0" dirty="0">
              <a:effectLst>
                <a:outerShdw blurRad="38100" dist="38100" dir="2700000" algn="tl">
                  <a:srgbClr val="C0C0C0"/>
                </a:outerShdw>
              </a:effectLst>
              <a:latin typeface="Times New Roman" pitchFamily="18" charset="0"/>
            </a:endParaRPr>
          </a:p>
          <a:p>
            <a:pPr algn="ctr" eaLnBrk="1" hangingPunct="1">
              <a:defRPr/>
            </a:pPr>
            <a:endParaRPr lang="en-US" sz="1400" b="0" dirty="0">
              <a:effectLst>
                <a:outerShdw blurRad="38100" dist="38100" dir="2700000" algn="tl">
                  <a:srgbClr val="C0C0C0"/>
                </a:outerShdw>
              </a:effectLst>
              <a:latin typeface="Calibri" pitchFamily="34" charset="0"/>
            </a:endParaRPr>
          </a:p>
          <a:p>
            <a:pPr algn="ctr" eaLnBrk="1" hangingPunct="1">
              <a:defRPr/>
            </a:pPr>
            <a:r>
              <a:rPr lang="en-US" sz="1400" b="0" dirty="0">
                <a:effectLst>
                  <a:outerShdw blurRad="38100" dist="38100" dir="2700000" algn="tl">
                    <a:srgbClr val="C0C0C0"/>
                  </a:outerShdw>
                </a:effectLst>
                <a:latin typeface="Times New Roman" panose="02020603050405020304" pitchFamily="18" charset="0"/>
                <a:cs typeface="Times New Roman" panose="02020603050405020304" pitchFamily="18" charset="0"/>
              </a:rPr>
              <a:t>October 2, 2018</a:t>
            </a:r>
          </a:p>
          <a:p>
            <a:pPr algn="ctr" eaLnBrk="1" hangingPunct="1">
              <a:defRPr/>
            </a:pPr>
            <a:endParaRPr lang="en-US" sz="2400" b="0" dirty="0">
              <a:effectLst>
                <a:outerShdw blurRad="38100" dist="38100" dir="2700000" algn="tl">
                  <a:srgbClr val="C0C0C0"/>
                </a:outerShdw>
              </a:effectLst>
              <a:latin typeface="Times New Roman" pitchFamily="18" charset="0"/>
            </a:endParaRPr>
          </a:p>
        </p:txBody>
      </p:sp>
      <p:sp>
        <p:nvSpPr>
          <p:cNvPr id="2052" name="Text Box 4"/>
          <p:cNvSpPr txBox="1">
            <a:spLocks noChangeArrowheads="1"/>
          </p:cNvSpPr>
          <p:nvPr/>
        </p:nvSpPr>
        <p:spPr bwMode="auto">
          <a:xfrm>
            <a:off x="2743200" y="659606"/>
            <a:ext cx="3810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en-US" sz="2400" b="0" dirty="0">
              <a:latin typeface="Times New Roman" pitchFamily="18" charset="0"/>
            </a:endParaRPr>
          </a:p>
        </p:txBody>
      </p:sp>
      <p:pic>
        <p:nvPicPr>
          <p:cNvPr id="2053" name="Picture 5" descr="DETR COLOR LOGO - Clear Bckgrnd - No Shdw copy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400" y="-342900"/>
            <a:ext cx="4876800" cy="1837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Rectangle 2"/>
          <p:cNvSpPr>
            <a:spLocks noChangeArrowheads="1"/>
          </p:cNvSpPr>
          <p:nvPr/>
        </p:nvSpPr>
        <p:spPr bwMode="auto">
          <a:xfrm>
            <a:off x="4724401" y="4475560"/>
            <a:ext cx="2428875" cy="49649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dirty="0"/>
          </a:p>
        </p:txBody>
      </p:sp>
      <p:sp>
        <p:nvSpPr>
          <p:cNvPr id="2" name="TextBox 1"/>
          <p:cNvSpPr txBox="1"/>
          <p:nvPr/>
        </p:nvSpPr>
        <p:spPr>
          <a:xfrm>
            <a:off x="1798320" y="4423410"/>
            <a:ext cx="2926080" cy="369332"/>
          </a:xfrm>
          <a:prstGeom prst="rect">
            <a:avLst/>
          </a:prstGeom>
          <a:solidFill>
            <a:schemeClr val="accent3"/>
          </a:solidFill>
        </p:spPr>
        <p:txBody>
          <a:bodyPr wrap="square" rtlCol="0">
            <a:spAutoFit/>
          </a:bodyPr>
          <a:lstStyle/>
          <a:p>
            <a:endParaRPr lang="en-US" dirty="0"/>
          </a:p>
        </p:txBody>
      </p:sp>
      <p:sp>
        <p:nvSpPr>
          <p:cNvPr id="3" name="TextBox 2"/>
          <p:cNvSpPr txBox="1"/>
          <p:nvPr/>
        </p:nvSpPr>
        <p:spPr>
          <a:xfrm>
            <a:off x="5227510" y="4444199"/>
            <a:ext cx="3657600" cy="523220"/>
          </a:xfrm>
          <a:prstGeom prst="rect">
            <a:avLst/>
          </a:prstGeom>
          <a:noFill/>
        </p:spPr>
        <p:txBody>
          <a:bodyPr wrap="square" rtlCol="0">
            <a:spAutoFit/>
          </a:bodyPr>
          <a:lstStyle/>
          <a:p>
            <a:pPr algn="ctr"/>
            <a:r>
              <a:rPr lang="en-US" sz="14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Don Soderberg, DETR Director</a:t>
            </a:r>
          </a:p>
          <a:p>
            <a:pPr algn="ctr"/>
            <a:r>
              <a:rPr lang="en-US" sz="14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Shelley Hendren, Rehab. Div. Administrator</a:t>
            </a:r>
          </a:p>
        </p:txBody>
      </p:sp>
      <p:sp>
        <p:nvSpPr>
          <p:cNvPr id="4" name="Slide Number Placeholder 3">
            <a:extLst>
              <a:ext uri="{FF2B5EF4-FFF2-40B4-BE49-F238E27FC236}">
                <a16:creationId xmlns:a16="http://schemas.microsoft.com/office/drawing/2014/main" id="{9F7DA444-1227-4256-BB29-600A98E0B068}"/>
              </a:ext>
            </a:extLst>
          </p:cNvPr>
          <p:cNvSpPr>
            <a:spLocks noGrp="1"/>
          </p:cNvSpPr>
          <p:nvPr>
            <p:ph type="sldNum" sz="quarter" idx="10"/>
          </p:nvPr>
        </p:nvSpPr>
        <p:spPr/>
        <p:txBody>
          <a:bodyPr/>
          <a:lstStyle/>
          <a:p>
            <a:pPr>
              <a:defRPr/>
            </a:pPr>
            <a:fld id="{7FB2886B-7463-4CFA-BF5D-8DAC766D9A2A}" type="slidenum">
              <a:rPr lang="en-US" smtClean="0"/>
              <a:pPr>
                <a:defRPr/>
              </a:pPr>
              <a:t>1</a:t>
            </a:fld>
            <a:endParaRPr lang="en-US" dirty="0"/>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83D98A32-F04D-4D25-97A0-E8F9E34C001D}"/>
              </a:ext>
            </a:extLst>
          </p:cNvPr>
          <p:cNvGraphicFramePr>
            <a:graphicFrameLocks noGrp="1"/>
          </p:cNvGraphicFramePr>
          <p:nvPr>
            <p:extLst>
              <p:ext uri="{D42A27DB-BD31-4B8C-83A1-F6EECF244321}">
                <p14:modId xmlns:p14="http://schemas.microsoft.com/office/powerpoint/2010/main" val="2057504847"/>
              </p:ext>
            </p:extLst>
          </p:nvPr>
        </p:nvGraphicFramePr>
        <p:xfrm>
          <a:off x="381000" y="732487"/>
          <a:ext cx="8077200" cy="3978674"/>
        </p:xfrm>
        <a:graphic>
          <a:graphicData uri="http://schemas.openxmlformats.org/drawingml/2006/table">
            <a:tbl>
              <a:tblPr firstRow="1" bandRow="1">
                <a:tableStyleId>{2D5ABB26-0587-4C30-8999-92F81FD0307C}</a:tableStyleId>
              </a:tblPr>
              <a:tblGrid>
                <a:gridCol w="863528">
                  <a:extLst>
                    <a:ext uri="{9D8B030D-6E8A-4147-A177-3AD203B41FA5}">
                      <a16:colId xmlns:a16="http://schemas.microsoft.com/office/drawing/2014/main" val="2971639909"/>
                    </a:ext>
                  </a:extLst>
                </a:gridCol>
                <a:gridCol w="858191">
                  <a:extLst>
                    <a:ext uri="{9D8B030D-6E8A-4147-A177-3AD203B41FA5}">
                      <a16:colId xmlns:a16="http://schemas.microsoft.com/office/drawing/2014/main" val="3109284403"/>
                    </a:ext>
                  </a:extLst>
                </a:gridCol>
                <a:gridCol w="3840881">
                  <a:extLst>
                    <a:ext uri="{9D8B030D-6E8A-4147-A177-3AD203B41FA5}">
                      <a16:colId xmlns:a16="http://schemas.microsoft.com/office/drawing/2014/main" val="3153786963"/>
                    </a:ext>
                  </a:extLst>
                </a:gridCol>
                <a:gridCol w="1371600">
                  <a:extLst>
                    <a:ext uri="{9D8B030D-6E8A-4147-A177-3AD203B41FA5}">
                      <a16:colId xmlns:a16="http://schemas.microsoft.com/office/drawing/2014/main" val="477499916"/>
                    </a:ext>
                  </a:extLst>
                </a:gridCol>
                <a:gridCol w="1143000">
                  <a:extLst>
                    <a:ext uri="{9D8B030D-6E8A-4147-A177-3AD203B41FA5}">
                      <a16:colId xmlns:a16="http://schemas.microsoft.com/office/drawing/2014/main" val="1884711927"/>
                    </a:ext>
                  </a:extLst>
                </a:gridCol>
              </a:tblGrid>
              <a:tr h="353747">
                <a:tc gridSpan="3">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a:txBody>
                    <a:bodyPr/>
                    <a:lstStyle/>
                    <a:p>
                      <a:pPr algn="ctr"/>
                      <a:r>
                        <a:rPr kumimoji="0" lang="en-US" sz="1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pitchFamily="34" charset="0"/>
                          <a:ea typeface="+mn-ea"/>
                          <a:cs typeface="+mn-cs"/>
                        </a:rPr>
                        <a:t>2019-20</a:t>
                      </a:r>
                      <a:endParaRPr lang="en-US" sz="1400" dirty="0">
                        <a:solidFill>
                          <a:schemeClr val="bg1"/>
                        </a:solidFill>
                      </a:endParaRPr>
                    </a:p>
                  </a:txBody>
                  <a:tcPr marT="34290" marB="34290" anchor="ctr">
                    <a:lnL w="12700" cap="flat" cmpd="sng" algn="ctr">
                      <a:solidFill>
                        <a:schemeClr val="tx1"/>
                      </a:solidFill>
                      <a:prstDash val="solid"/>
                      <a:round/>
                      <a:headEnd type="none" w="med" len="med"/>
                      <a:tailEnd type="none" w="med" len="med"/>
                    </a:lnL>
                    <a:solidFill>
                      <a:schemeClr val="accent1">
                        <a:lumMod val="50000"/>
                      </a:schemeClr>
                    </a:solidFill>
                  </a:tcPr>
                </a:tc>
                <a:tc>
                  <a:txBody>
                    <a:bodyPr/>
                    <a:lstStyle/>
                    <a:p>
                      <a:pPr algn="ctr"/>
                      <a:r>
                        <a:rPr kumimoji="0" lang="en-US" sz="1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pitchFamily="34" charset="0"/>
                          <a:ea typeface="+mn-ea"/>
                          <a:cs typeface="+mn-cs"/>
                        </a:rPr>
                        <a:t>2020-21</a:t>
                      </a:r>
                      <a:endParaRPr lang="en-US" sz="1400" dirty="0">
                        <a:solidFill>
                          <a:schemeClr val="bg1"/>
                        </a:solidFill>
                      </a:endParaRPr>
                    </a:p>
                  </a:txBody>
                  <a:tcPr marT="34290" marB="34290" anchor="ctr">
                    <a:solidFill>
                      <a:schemeClr val="accent1">
                        <a:lumMod val="50000"/>
                      </a:schemeClr>
                    </a:solidFill>
                  </a:tcPr>
                </a:tc>
                <a:extLst>
                  <a:ext uri="{0D108BD9-81ED-4DB2-BD59-A6C34878D82A}">
                    <a16:rowId xmlns:a16="http://schemas.microsoft.com/office/drawing/2014/main" val="1533917858"/>
                  </a:ext>
                </a:extLst>
              </a:tr>
              <a:tr h="357922">
                <a:tc gridSpan="5">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400" b="1"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pitchFamily="34" charset="0"/>
                          <a:ea typeface="+mn-ea"/>
                          <a:cs typeface="+mn-cs"/>
                        </a:rPr>
                        <a:t>901:  Rehabilitation Division</a:t>
                      </a:r>
                      <a:endParaRPr kumimoji="0" lang="en-US" sz="1400" b="1" i="1" u="none" strike="noStrike" kern="1200" cap="none" spc="0" normalizeH="0" baseline="0" noProof="0" dirty="0">
                        <a:ln>
                          <a:noFill/>
                        </a:ln>
                        <a:solidFill>
                          <a:schemeClr val="bg1"/>
                        </a:solidFill>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1400" b="1" i="1" u="none" strike="noStrike" kern="1200" cap="none" spc="0" normalizeH="0" baseline="0" noProof="0" dirty="0">
                        <a:ln>
                          <a:noFill/>
                        </a:ln>
                        <a:solidFill>
                          <a:schemeClr val="bg1"/>
                        </a:solidFill>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4078694603"/>
                  </a:ext>
                </a:extLst>
              </a:tr>
              <a:tr h="357922">
                <a:tc gridSpan="5">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400" b="1"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BA 3253:  </a:t>
                      </a:r>
                      <a:r>
                        <a:rPr kumimoji="0" lang="en-US" sz="1400" b="0"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Blind Business Enterprise of Nevada </a:t>
                      </a:r>
                      <a:r>
                        <a:rPr kumimoji="0" lang="en-US" sz="900" b="0"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(BEN)</a:t>
                      </a:r>
                      <a:endParaRPr kumimoji="0" lang="en-US" sz="900" b="1" i="1" u="none" strike="noStrike" kern="1200" cap="none" spc="0" normalizeH="0" baseline="0" noProof="0" dirty="0">
                        <a:ln>
                          <a:noFill/>
                        </a:ln>
                        <a:solidFill>
                          <a:srgbClr val="003366"/>
                        </a:solidFill>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900" b="1" i="1" u="none" strike="noStrike" kern="1200" cap="none" spc="0" normalizeH="0" baseline="0" noProof="0" dirty="0">
                        <a:ln>
                          <a:noFill/>
                        </a:ln>
                        <a:solidFill>
                          <a:srgbClr val="003366"/>
                        </a:solidFill>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99219891"/>
                  </a:ext>
                </a:extLst>
              </a:tr>
              <a:tr h="1026043">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3366"/>
                          </a:solidFill>
                          <a:effectLst/>
                          <a:uLnTx/>
                          <a:uFillTx/>
                          <a:latin typeface="Calibri" pitchFamily="34" charset="0"/>
                          <a:ea typeface="+mn-ea"/>
                          <a:cs typeface="+mn-cs"/>
                        </a:rPr>
                        <a:t>1.0</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3366"/>
                          </a:solidFill>
                          <a:effectLst/>
                          <a:uLnTx/>
                          <a:uFillTx/>
                          <a:latin typeface="Calibri" pitchFamily="34" charset="0"/>
                          <a:ea typeface="+mn-ea"/>
                          <a:cs typeface="+mn-cs"/>
                        </a:rPr>
                        <a:t> FTE </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accent1">
                              <a:lumMod val="75000"/>
                            </a:schemeClr>
                          </a:solidFill>
                        </a:rPr>
                        <a:t>E232</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b="1" dirty="0">
                          <a:latin typeface="Calibri" pitchFamily="34" charset="0"/>
                        </a:rPr>
                        <a:t>1.0 FTE:  Business Enterprise Officer 2 </a:t>
                      </a:r>
                      <a:r>
                        <a:rPr lang="en-US" sz="1000" b="0" dirty="0">
                          <a:latin typeface="Calibri" pitchFamily="34" charset="0"/>
                        </a:rPr>
                        <a:t>to oversee the Blind Business Enterprise of Nevada (BEN) statewide training program, conduct specialized training for blind operators, and expand program sites for trainees.  This request was initiated by the Nevada Committee of Blind Vendors due to the increase in the number of new Blind trainees in the BEN program in the last 3 years.</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latin typeface="Calibri" pitchFamily="34" charset="0"/>
                        </a:rPr>
                        <a:t>$ 104,343</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pitchFamily="34" charset="0"/>
                        </a:rPr>
                        <a:t>$ 123,268</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7547036"/>
                  </a:ext>
                </a:extLst>
              </a:tr>
              <a:tr h="866967">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3366"/>
                        </a:solidFill>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a:solidFill>
                            <a:schemeClr val="accent1">
                              <a:lumMod val="75000"/>
                            </a:schemeClr>
                          </a:solidFill>
                        </a:rPr>
                        <a:t>E710</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b="1" dirty="0">
                          <a:latin typeface="Calibri" pitchFamily="34" charset="0"/>
                        </a:rPr>
                        <a:t>Replacement equipment:</a:t>
                      </a:r>
                      <a:r>
                        <a:rPr lang="en-US" sz="1000" dirty="0">
                          <a:latin typeface="Calibri" pitchFamily="34" charset="0"/>
                        </a:rPr>
                        <a:t> Replacement of food service equipment for existing Blind Business Enterprise of Nevada (BEN) sites, per federal Randolph-Sheppard Act and BEN Replacement Schedule policy.  Also includes computer replacement hardware and software, as per Enterprise Information Technology Services recommended replacement schedule.</a:t>
                      </a:r>
                      <a:endParaRPr lang="en-US" sz="1000" b="1" dirty="0">
                        <a:latin typeface="Calibri" pitchFamily="34" charset="0"/>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latin typeface="Calibri" pitchFamily="34" charset="0"/>
                        </a:rPr>
                        <a:t>$ 200,997</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latin typeface="Calibri" pitchFamily="34" charset="0"/>
                        </a:rPr>
                        <a:t>$ 198,700</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3128890"/>
                  </a:ext>
                </a:extLst>
              </a:tr>
              <a:tr h="900060">
                <a:tc>
                  <a:txBody>
                    <a:bodyPr/>
                    <a:lstStyle/>
                    <a:p>
                      <a:pPr algn="ctr"/>
                      <a:endParaRPr lang="en-US" sz="1200" b="1" dirty="0">
                        <a:latin typeface="Calibri" pitchFamily="34" charset="0"/>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a:solidFill>
                            <a:schemeClr val="accent1">
                              <a:lumMod val="75000"/>
                            </a:schemeClr>
                          </a:solidFill>
                        </a:rPr>
                        <a:t>E720</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a:latin typeface="Calibri" pitchFamily="34" charset="0"/>
                        </a:rPr>
                        <a:t>New Equipment: </a:t>
                      </a:r>
                      <a:r>
                        <a:rPr lang="en-US" sz="1000" dirty="0">
                          <a:latin typeface="Calibri" pitchFamily="34" charset="0"/>
                        </a:rPr>
                        <a:t>for existing Blind Business Enterprise of Nevada (BEN) sites, per federal Randolph-Sheppard Act and BEN Equipment Purchasing policy (i.e. walk-in freezers, refrigerators, etc.).</a:t>
                      </a:r>
                      <a:endParaRPr lang="en-US" sz="1000" b="1" dirty="0">
                        <a:latin typeface="Calibri" pitchFamily="34" charset="0"/>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latin typeface="Calibri" pitchFamily="34" charset="0"/>
                        </a:rPr>
                        <a:t>$ 80,103</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latin typeface="Calibri" pitchFamily="34" charset="0"/>
                        </a:rPr>
                        <a:t>$  2,833</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1811316"/>
                  </a:ext>
                </a:extLst>
              </a:tr>
            </a:tbl>
          </a:graphicData>
        </a:graphic>
      </p:graphicFrame>
      <p:sp>
        <p:nvSpPr>
          <p:cNvPr id="4" name="TextBox 3">
            <a:extLst>
              <a:ext uri="{FF2B5EF4-FFF2-40B4-BE49-F238E27FC236}">
                <a16:creationId xmlns:a16="http://schemas.microsoft.com/office/drawing/2014/main" id="{E4C1C92A-E770-4752-B7B7-0FE43F8A70B9}"/>
              </a:ext>
            </a:extLst>
          </p:cNvPr>
          <p:cNvSpPr txBox="1"/>
          <p:nvPr/>
        </p:nvSpPr>
        <p:spPr>
          <a:xfrm>
            <a:off x="685800" y="13066"/>
            <a:ext cx="7970520" cy="646331"/>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2019-2021 BIENNIUM </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Enhancements – initiative highlights</a:t>
            </a:r>
          </a:p>
        </p:txBody>
      </p:sp>
      <p:cxnSp>
        <p:nvCxnSpPr>
          <p:cNvPr id="5" name="Straight Connector 4">
            <a:extLst>
              <a:ext uri="{FF2B5EF4-FFF2-40B4-BE49-F238E27FC236}">
                <a16:creationId xmlns:a16="http://schemas.microsoft.com/office/drawing/2014/main" id="{FE4668F1-E7C4-45B1-B0F4-B7F7D6692534}"/>
              </a:ext>
            </a:extLst>
          </p:cNvPr>
          <p:cNvCxnSpPr/>
          <p:nvPr/>
        </p:nvCxnSpPr>
        <p:spPr bwMode="auto">
          <a:xfrm>
            <a:off x="1143000" y="659397"/>
            <a:ext cx="7620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 name="Slide Number Placeholder 5">
            <a:extLst>
              <a:ext uri="{FF2B5EF4-FFF2-40B4-BE49-F238E27FC236}">
                <a16:creationId xmlns:a16="http://schemas.microsoft.com/office/drawing/2014/main" id="{09CAD6BE-6C59-4FAE-9E17-BDAE0DE0C313}"/>
              </a:ext>
            </a:extLst>
          </p:cNvPr>
          <p:cNvSpPr>
            <a:spLocks noGrp="1"/>
          </p:cNvSpPr>
          <p:nvPr>
            <p:ph type="sldNum" sz="quarter" idx="10"/>
          </p:nvPr>
        </p:nvSpPr>
        <p:spPr/>
        <p:txBody>
          <a:bodyPr/>
          <a:lstStyle/>
          <a:p>
            <a:pPr>
              <a:defRPr/>
            </a:pPr>
            <a:fld id="{7FB2886B-7463-4CFA-BF5D-8DAC766D9A2A}" type="slidenum">
              <a:rPr lang="en-US" smtClean="0"/>
              <a:pPr>
                <a:defRPr/>
              </a:pPr>
              <a:t>10</a:t>
            </a:fld>
            <a:endParaRPr lang="en-US" dirty="0"/>
          </a:p>
        </p:txBody>
      </p:sp>
    </p:spTree>
    <p:extLst>
      <p:ext uri="{BB962C8B-B14F-4D97-AF65-F5344CB8AC3E}">
        <p14:creationId xmlns:p14="http://schemas.microsoft.com/office/powerpoint/2010/main" val="2367296725"/>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5" name="Straight Connector 4"/>
          <p:cNvCxnSpPr/>
          <p:nvPr/>
        </p:nvCxnSpPr>
        <p:spPr bwMode="auto">
          <a:xfrm>
            <a:off x="762000" y="685800"/>
            <a:ext cx="7620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 name="TextBox 5"/>
          <p:cNvSpPr txBox="1"/>
          <p:nvPr/>
        </p:nvSpPr>
        <p:spPr>
          <a:xfrm>
            <a:off x="-609600" y="209550"/>
            <a:ext cx="10104119" cy="646331"/>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2019 BILL DRAFT REQUESTS </a:t>
            </a:r>
            <a:r>
              <a:rPr kumimoji="0" lang="en-US" sz="1200" b="0"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(BDR</a:t>
            </a:r>
            <a:r>
              <a:rPr kumimoji="0" lang="en-US" sz="900" b="0"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s</a:t>
            </a:r>
            <a:r>
              <a:rPr kumimoji="0" lang="en-US" sz="1200" b="0"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  </a:t>
            </a:r>
          </a:p>
        </p:txBody>
      </p:sp>
      <p:graphicFrame>
        <p:nvGraphicFramePr>
          <p:cNvPr id="7" name="Table 6"/>
          <p:cNvGraphicFramePr>
            <a:graphicFrameLocks noGrp="1"/>
          </p:cNvGraphicFramePr>
          <p:nvPr>
            <p:extLst>
              <p:ext uri="{D42A27DB-BD31-4B8C-83A1-F6EECF244321}">
                <p14:modId xmlns:p14="http://schemas.microsoft.com/office/powerpoint/2010/main" val="658453192"/>
              </p:ext>
            </p:extLst>
          </p:nvPr>
        </p:nvGraphicFramePr>
        <p:xfrm>
          <a:off x="381001" y="714374"/>
          <a:ext cx="8375014" cy="3045218"/>
        </p:xfrm>
        <a:graphic>
          <a:graphicData uri="http://schemas.openxmlformats.org/drawingml/2006/table">
            <a:tbl>
              <a:tblPr firstRow="1" bandRow="1">
                <a:tableStyleId>{2D5ABB26-0587-4C30-8999-92F81FD0307C}</a:tableStyleId>
              </a:tblPr>
              <a:tblGrid>
                <a:gridCol w="1674875">
                  <a:extLst>
                    <a:ext uri="{9D8B030D-6E8A-4147-A177-3AD203B41FA5}">
                      <a16:colId xmlns:a16="http://schemas.microsoft.com/office/drawing/2014/main" val="20000"/>
                    </a:ext>
                  </a:extLst>
                </a:gridCol>
                <a:gridCol w="6700139">
                  <a:extLst>
                    <a:ext uri="{9D8B030D-6E8A-4147-A177-3AD203B41FA5}">
                      <a16:colId xmlns:a16="http://schemas.microsoft.com/office/drawing/2014/main" val="20001"/>
                    </a:ext>
                  </a:extLst>
                </a:gridCol>
              </a:tblGrid>
              <a:tr h="600589">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Rehabilitation Division</a:t>
                      </a:r>
                      <a:endParaRPr kumimoji="0" lang="en-US" sz="1400" b="0" i="1" u="none" strike="noStrike" kern="1200" cap="none" spc="0" normalizeH="0" baseline="0" noProof="0" dirty="0">
                        <a:ln>
                          <a:noFill/>
                        </a:ln>
                        <a:solidFill>
                          <a:srgbClr val="003366"/>
                        </a:solidFill>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tc>
                <a:extLst>
                  <a:ext uri="{0D108BD9-81ED-4DB2-BD59-A6C34878D82A}">
                    <a16:rowId xmlns:a16="http://schemas.microsoft.com/office/drawing/2014/main" val="10000"/>
                  </a:ext>
                </a:extLst>
              </a:tr>
              <a:tr h="552598">
                <a:tc>
                  <a:txBody>
                    <a:bodyPr/>
                    <a:lstStyle/>
                    <a:p>
                      <a:pPr algn="ctr"/>
                      <a:r>
                        <a:rPr lang="en-US" sz="1400" b="1" dirty="0">
                          <a:solidFill>
                            <a:schemeClr val="accent5">
                              <a:lumMod val="25000"/>
                            </a:schemeClr>
                          </a:solidFill>
                        </a:rPr>
                        <a:t>BDR</a:t>
                      </a:r>
                    </a:p>
                    <a:p>
                      <a:pPr algn="ctr"/>
                      <a:r>
                        <a:rPr lang="en-US" sz="1400" b="1" dirty="0">
                          <a:solidFill>
                            <a:schemeClr val="accent5">
                              <a:lumMod val="25000"/>
                            </a:schemeClr>
                          </a:solidFill>
                        </a:rPr>
                        <a:t>(unassigned) 19A90121156</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r>
                        <a:rPr lang="en-US" sz="1400" b="0" i="0" dirty="0">
                          <a:latin typeface="Calibri" pitchFamily="34" charset="0"/>
                        </a:rPr>
                        <a:t>Requests exception in Nevada’s appropriation bill, which would allow VR to carry forward general fund into the 2</a:t>
                      </a:r>
                      <a:r>
                        <a:rPr lang="en-US" sz="1400" b="0" i="0" baseline="30000" dirty="0">
                          <a:latin typeface="Calibri" pitchFamily="34" charset="0"/>
                        </a:rPr>
                        <a:t>nd</a:t>
                      </a:r>
                      <a:r>
                        <a:rPr lang="en-US" sz="1400" b="0" i="0" dirty="0">
                          <a:latin typeface="Calibri" pitchFamily="34" charset="0"/>
                        </a:rPr>
                        <a:t> year of the biennium, and allow to transfer case services funding between BVR and BSBVI.  </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00589">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1" u="none" strike="noStrike" kern="1200" cap="none" spc="0" normalizeH="0" baseline="0" noProof="0" dirty="0">
                        <a:ln>
                          <a:noFill/>
                        </a:ln>
                        <a:solidFill>
                          <a:srgbClr val="003366"/>
                        </a:solidFill>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tc>
                <a:extLst>
                  <a:ext uri="{0D108BD9-81ED-4DB2-BD59-A6C34878D82A}">
                    <a16:rowId xmlns:a16="http://schemas.microsoft.com/office/drawing/2014/main" val="10002"/>
                  </a:ext>
                </a:extLst>
              </a:tr>
              <a:tr h="713198">
                <a:tc>
                  <a:txBody>
                    <a:bodyPr/>
                    <a:lstStyle/>
                    <a:p>
                      <a:pPr algn="ctr"/>
                      <a:r>
                        <a:rPr lang="en-US" sz="1400" b="1" dirty="0">
                          <a:solidFill>
                            <a:schemeClr val="accent5">
                              <a:lumMod val="25000"/>
                            </a:schemeClr>
                          </a:solidFill>
                        </a:rPr>
                        <a:t>BDR</a:t>
                      </a:r>
                    </a:p>
                    <a:p>
                      <a:pPr algn="ctr"/>
                      <a:r>
                        <a:rPr lang="en-US" sz="1400" b="1" dirty="0">
                          <a:solidFill>
                            <a:schemeClr val="accent5">
                              <a:lumMod val="25000"/>
                            </a:schemeClr>
                          </a:solidFill>
                        </a:rPr>
                        <a:t>SB50</a:t>
                      </a:r>
                    </a:p>
                    <a:p>
                      <a:pPr algn="ctr"/>
                      <a:r>
                        <a:rPr lang="en-US" sz="1400" b="1" dirty="0">
                          <a:solidFill>
                            <a:schemeClr val="accent5">
                              <a:lumMod val="25000"/>
                            </a:schemeClr>
                          </a:solidFill>
                        </a:rPr>
                        <a:t>(23-230)</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r>
                        <a:rPr lang="en-US" sz="1400" b="0" i="0" dirty="0">
                          <a:latin typeface="Calibri" pitchFamily="34" charset="0"/>
                        </a:rPr>
                        <a:t>Housekeeping bill to Assemblyman Sprinkle’s bill last session (AB192) on the 700-Hour program.  Removes the requirement to hire off the 700-Hour recruitment list, but retains the requirement to receive and properly consider candidates on the list.  Adds “reasonable” to accommodation.  Removes language that prohibits agencies from using the 700-Hour list if the client is receiving a “benefit” from that agency.  </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B2D15FFC-6B78-4242-9911-A1A1A8BECCAD}"/>
              </a:ext>
            </a:extLst>
          </p:cNvPr>
          <p:cNvSpPr>
            <a:spLocks noGrp="1"/>
          </p:cNvSpPr>
          <p:nvPr>
            <p:ph type="sldNum" sz="quarter" idx="10"/>
          </p:nvPr>
        </p:nvSpPr>
        <p:spPr/>
        <p:txBody>
          <a:bodyPr/>
          <a:lstStyle/>
          <a:p>
            <a:pPr>
              <a:defRPr/>
            </a:pPr>
            <a:fld id="{7FB2886B-7463-4CFA-BF5D-8DAC766D9A2A}" type="slidenum">
              <a:rPr lang="en-US" smtClean="0"/>
              <a:pPr>
                <a:defRPr/>
              </a:pPr>
              <a:t>11</a:t>
            </a:fld>
            <a:endParaRPr lang="en-US" dirty="0"/>
          </a:p>
        </p:txBody>
      </p:sp>
    </p:spTree>
    <p:extLst>
      <p:ext uri="{BB962C8B-B14F-4D97-AF65-F5344CB8AC3E}">
        <p14:creationId xmlns:p14="http://schemas.microsoft.com/office/powerpoint/2010/main" val="4144876290"/>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7" name="Text Box 3"/>
          <p:cNvSpPr txBox="1">
            <a:spLocks noChangeArrowheads="1"/>
          </p:cNvSpPr>
          <p:nvPr/>
        </p:nvSpPr>
        <p:spPr bwMode="auto">
          <a:xfrm>
            <a:off x="381000" y="1276350"/>
            <a:ext cx="9144000" cy="3046988"/>
          </a:xfrm>
          <a:prstGeom prst="rect">
            <a:avLst/>
          </a:prstGeom>
          <a:noFill/>
          <a:ln w="9525">
            <a:noFill/>
            <a:miter lim="800000"/>
            <a:headEnd/>
            <a:tailEnd/>
          </a:ln>
          <a:effectLst/>
        </p:spPr>
        <p:txBody>
          <a:bodyPr>
            <a:spAutoFit/>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defRPr/>
            </a:pPr>
            <a:r>
              <a:rPr lang="en-US" sz="2800"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REHABILITATION DIVISION</a:t>
            </a:r>
          </a:p>
          <a:p>
            <a:pPr algn="ctr" eaLnBrk="1" hangingPunct="1">
              <a:defRPr/>
            </a:pPr>
            <a:endParaRPr lang="en-US" sz="2400"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algn="ctr" eaLnBrk="1" hangingPunct="1">
              <a:defRPr/>
            </a:pPr>
            <a:r>
              <a:rPr lang="en-US" sz="2400"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SHELLEY HENDREN, ADMINISTRATOR</a:t>
            </a:r>
          </a:p>
          <a:p>
            <a:pPr algn="ctr" eaLnBrk="1" hangingPunct="1">
              <a:defRPr/>
            </a:pPr>
            <a:r>
              <a:rPr lang="en-US" sz="2400"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751 Basque Way</a:t>
            </a:r>
          </a:p>
          <a:p>
            <a:pPr algn="ctr" eaLnBrk="1" hangingPunct="1">
              <a:defRPr/>
            </a:pPr>
            <a:r>
              <a:rPr lang="en-US" sz="2400"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Carson City, NV 89706</a:t>
            </a:r>
          </a:p>
          <a:p>
            <a:pPr algn="ctr" eaLnBrk="1" hangingPunct="1">
              <a:defRPr/>
            </a:pPr>
            <a:endParaRPr lang="en-US" sz="1000"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algn="ctr" eaLnBrk="1" hangingPunct="1">
              <a:defRPr/>
            </a:pPr>
            <a:r>
              <a:rPr lang="en-US" sz="2400" b="0" dirty="0">
                <a:effectLst>
                  <a:outerShdw blurRad="38100" dist="38100" dir="2700000" algn="tl">
                    <a:srgbClr val="C0C0C0"/>
                  </a:outerShdw>
                </a:effectLst>
                <a:latin typeface="Times New Roman" pitchFamily="18" charset="0"/>
                <a:hlinkClick r:id="rId3"/>
              </a:rPr>
              <a:t>sghendren@detr.nv.gov</a:t>
            </a:r>
            <a:endParaRPr lang="en-US" sz="2400" b="0" dirty="0">
              <a:effectLst>
                <a:outerShdw blurRad="38100" dist="38100" dir="2700000" algn="tl">
                  <a:srgbClr val="C0C0C0"/>
                </a:outerShdw>
              </a:effectLst>
              <a:latin typeface="Times New Roman" pitchFamily="18" charset="0"/>
            </a:endParaRPr>
          </a:p>
          <a:p>
            <a:pPr algn="ctr" eaLnBrk="1" hangingPunct="1">
              <a:defRPr/>
            </a:pPr>
            <a:endParaRPr lang="en-US" sz="1000" b="0" dirty="0">
              <a:effectLst>
                <a:outerShdw blurRad="38100" dist="38100" dir="2700000" algn="tl">
                  <a:srgbClr val="C0C0C0"/>
                </a:outerShdw>
              </a:effectLst>
              <a:latin typeface="Times New Roman" pitchFamily="18" charset="0"/>
            </a:endParaRPr>
          </a:p>
          <a:p>
            <a:pPr algn="ctr" eaLnBrk="1" hangingPunct="1">
              <a:defRPr/>
            </a:pPr>
            <a:r>
              <a:rPr lang="en-US" sz="2400" dirty="0">
                <a:solidFill>
                  <a:srgbClr val="002060"/>
                </a:solidFill>
                <a:effectLst>
                  <a:outerShdw blurRad="38100" dist="38100" dir="2700000" algn="tl">
                    <a:srgbClr val="C0C0C0"/>
                  </a:outerShdw>
                </a:effectLst>
                <a:latin typeface="Times New Roman" pitchFamily="18" charset="0"/>
              </a:rPr>
              <a:t>775-687-6860</a:t>
            </a:r>
            <a:endParaRPr lang="en-US" sz="1400" dirty="0">
              <a:solidFill>
                <a:srgbClr val="002060"/>
              </a:solidFill>
              <a:effectLst>
                <a:outerShdw blurRad="38100" dist="38100" dir="2700000" algn="tl">
                  <a:srgbClr val="C0C0C0"/>
                </a:outerShdw>
              </a:effectLst>
              <a:latin typeface="Times New Roman" pitchFamily="18" charset="0"/>
            </a:endParaRPr>
          </a:p>
        </p:txBody>
      </p:sp>
      <p:sp>
        <p:nvSpPr>
          <p:cNvPr id="2052" name="Text Box 4"/>
          <p:cNvSpPr txBox="1">
            <a:spLocks noChangeArrowheads="1"/>
          </p:cNvSpPr>
          <p:nvPr/>
        </p:nvSpPr>
        <p:spPr bwMode="auto">
          <a:xfrm>
            <a:off x="2743200" y="659606"/>
            <a:ext cx="3810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en-US" sz="2400" b="0" dirty="0">
              <a:latin typeface="Times New Roman" pitchFamily="18" charset="0"/>
            </a:endParaRPr>
          </a:p>
        </p:txBody>
      </p:sp>
      <p:pic>
        <p:nvPicPr>
          <p:cNvPr id="2053" name="Picture 5" descr="DETR COLOR LOGO - Clear Bckgrnd - No Shdw copy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7400" y="-342900"/>
            <a:ext cx="4876800" cy="1837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Rectangle 2"/>
          <p:cNvSpPr>
            <a:spLocks noChangeArrowheads="1"/>
          </p:cNvSpPr>
          <p:nvPr/>
        </p:nvSpPr>
        <p:spPr bwMode="auto">
          <a:xfrm>
            <a:off x="4724401" y="4475560"/>
            <a:ext cx="2428875" cy="49649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dirty="0"/>
          </a:p>
        </p:txBody>
      </p:sp>
      <p:sp>
        <p:nvSpPr>
          <p:cNvPr id="2" name="TextBox 1"/>
          <p:cNvSpPr txBox="1"/>
          <p:nvPr/>
        </p:nvSpPr>
        <p:spPr>
          <a:xfrm>
            <a:off x="1798320" y="4423410"/>
            <a:ext cx="2926080" cy="369332"/>
          </a:xfrm>
          <a:prstGeom prst="rect">
            <a:avLst/>
          </a:prstGeom>
          <a:solidFill>
            <a:schemeClr val="accent3"/>
          </a:solidFill>
        </p:spPr>
        <p:txBody>
          <a:bodyPr wrap="square" rtlCol="0">
            <a:spAutoFit/>
          </a:bodyPr>
          <a:lstStyle/>
          <a:p>
            <a:endParaRPr lang="en-US" dirty="0"/>
          </a:p>
        </p:txBody>
      </p:sp>
      <p:sp>
        <p:nvSpPr>
          <p:cNvPr id="4" name="Slide Number Placeholder 3">
            <a:extLst>
              <a:ext uri="{FF2B5EF4-FFF2-40B4-BE49-F238E27FC236}">
                <a16:creationId xmlns:a16="http://schemas.microsoft.com/office/drawing/2014/main" id="{E4F96CC3-2B9A-404B-A204-AF56E1DF6C13}"/>
              </a:ext>
            </a:extLst>
          </p:cNvPr>
          <p:cNvSpPr>
            <a:spLocks noGrp="1"/>
          </p:cNvSpPr>
          <p:nvPr>
            <p:ph type="sldNum" sz="quarter" idx="10"/>
          </p:nvPr>
        </p:nvSpPr>
        <p:spPr/>
        <p:txBody>
          <a:bodyPr/>
          <a:lstStyle/>
          <a:p>
            <a:pPr>
              <a:defRPr/>
            </a:pPr>
            <a:fld id="{7FB2886B-7463-4CFA-BF5D-8DAC766D9A2A}" type="slidenum">
              <a:rPr lang="en-US" smtClean="0"/>
              <a:pPr>
                <a:defRPr/>
              </a:pPr>
              <a:t>12</a:t>
            </a:fld>
            <a:endParaRPr lang="en-US" dirty="0"/>
          </a:p>
        </p:txBody>
      </p:sp>
    </p:spTree>
    <p:extLst>
      <p:ext uri="{BB962C8B-B14F-4D97-AF65-F5344CB8AC3E}">
        <p14:creationId xmlns:p14="http://schemas.microsoft.com/office/powerpoint/2010/main" val="1515176237"/>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5" name="Straight Connector 4"/>
          <p:cNvCxnSpPr/>
          <p:nvPr/>
        </p:nvCxnSpPr>
        <p:spPr bwMode="auto">
          <a:xfrm>
            <a:off x="828675" y="685800"/>
            <a:ext cx="7620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TextBox 6"/>
          <p:cNvSpPr txBox="1"/>
          <p:nvPr/>
        </p:nvSpPr>
        <p:spPr>
          <a:xfrm>
            <a:off x="478155" y="39469"/>
            <a:ext cx="7970520" cy="646331"/>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REHABILITATION DIVISION</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AGENCY 901</a:t>
            </a:r>
            <a:endParaRPr kumimoji="0" lang="en-US" sz="1800" b="0" i="0" u="none" strike="noStrike" kern="1200" cap="none" spc="0" normalizeH="0" baseline="0" noProof="0" dirty="0">
              <a:ln>
                <a:noFill/>
              </a:ln>
              <a:solidFill>
                <a:srgbClr val="002060"/>
              </a:solidFill>
              <a:effectLst/>
              <a:uLnTx/>
              <a:uFillTx/>
              <a:latin typeface="Perpetua Titling MT" pitchFamily="18" charset="0"/>
              <a:ea typeface="+mn-ea"/>
              <a:cs typeface="+mn-cs"/>
            </a:endParaRPr>
          </a:p>
        </p:txBody>
      </p:sp>
      <p:sp>
        <p:nvSpPr>
          <p:cNvPr id="3" name="Double Bracket 2"/>
          <p:cNvSpPr/>
          <p:nvPr/>
        </p:nvSpPr>
        <p:spPr bwMode="auto">
          <a:xfrm>
            <a:off x="685800" y="704926"/>
            <a:ext cx="7762875" cy="447824"/>
          </a:xfrm>
          <a:prstGeom prst="bracketPair">
            <a:avLst/>
          </a:prstGeom>
          <a:solidFill>
            <a:schemeClr val="bg1"/>
          </a:solidFill>
          <a:ln w="25400" cap="flat" cmpd="sng" algn="ctr">
            <a:solidFill>
              <a:srgbClr val="00206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10" name="TextBox 9"/>
          <p:cNvSpPr txBox="1"/>
          <p:nvPr/>
        </p:nvSpPr>
        <p:spPr>
          <a:xfrm>
            <a:off x="685800" y="618962"/>
            <a:ext cx="7620000" cy="523220"/>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400" b="0" i="1" u="none" strike="noStrike" kern="1200" cap="none" spc="0" normalizeH="0" baseline="0" noProof="0" dirty="0">
                <a:ln>
                  <a:noFill/>
                </a:ln>
                <a:solidFill>
                  <a:srgbClr val="003366"/>
                </a:solidFill>
                <a:effectLst/>
                <a:uLnTx/>
                <a:uFillTx/>
                <a:latin typeface="Footlight MT Light" pitchFamily="18" charset="0"/>
                <a:ea typeface="+mn-ea"/>
                <a:cs typeface="+mn-cs"/>
              </a:rPr>
              <a:t>Brings Nevadans together to promote barrier-free communities in which individuals with disabilities have access to opportunities for competitive, integrated employment and self-sufficiency.</a:t>
            </a:r>
          </a:p>
        </p:txBody>
      </p:sp>
      <p:graphicFrame>
        <p:nvGraphicFramePr>
          <p:cNvPr id="9" name="Table 8"/>
          <p:cNvGraphicFramePr>
            <a:graphicFrameLocks noGrp="1"/>
          </p:cNvGraphicFramePr>
          <p:nvPr>
            <p:extLst>
              <p:ext uri="{D42A27DB-BD31-4B8C-83A1-F6EECF244321}">
                <p14:modId xmlns:p14="http://schemas.microsoft.com/office/powerpoint/2010/main" val="2241671431"/>
              </p:ext>
            </p:extLst>
          </p:nvPr>
        </p:nvGraphicFramePr>
        <p:xfrm>
          <a:off x="676275" y="1362224"/>
          <a:ext cx="7835265" cy="3417570"/>
        </p:xfrm>
        <a:graphic>
          <a:graphicData uri="http://schemas.openxmlformats.org/drawingml/2006/table">
            <a:tbl>
              <a:tblPr firstRow="1" bandRow="1">
                <a:tableStyleId>{2D5ABB26-0587-4C30-8999-92F81FD0307C}</a:tableStyleId>
              </a:tblPr>
              <a:tblGrid>
                <a:gridCol w="7835265">
                  <a:extLst>
                    <a:ext uri="{9D8B030D-6E8A-4147-A177-3AD203B41FA5}">
                      <a16:colId xmlns:a16="http://schemas.microsoft.com/office/drawing/2014/main" val="20000"/>
                    </a:ext>
                  </a:extLst>
                </a:gridCol>
              </a:tblGrid>
              <a:tr h="331470">
                <a:tc>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400" b="1"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BA 3268:  </a:t>
                      </a:r>
                      <a:r>
                        <a:rPr kumimoji="0" lang="en-US" sz="1400" b="0"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Rehabilitation Administration</a:t>
                      </a:r>
                      <a:endParaRPr kumimoji="0" lang="en-US" sz="1400" b="1" i="1" u="none" strike="noStrike" kern="1200" cap="none" spc="0" normalizeH="0" baseline="0" noProof="0" dirty="0">
                        <a:ln>
                          <a:noFill/>
                        </a:ln>
                        <a:solidFill>
                          <a:srgbClr val="003366"/>
                        </a:solidFill>
                        <a:effectLst/>
                        <a:uLnTx/>
                        <a:uFillTx/>
                        <a:latin typeface="Calibri" pitchFamily="34" charset="0"/>
                        <a:ea typeface="+mn-ea"/>
                        <a:cs typeface="+mn-cs"/>
                      </a:endParaRPr>
                    </a:p>
                  </a:txBody>
                  <a:tcPr marT="34290" marB="34290">
                    <a:solidFill>
                      <a:schemeClr val="accent1">
                        <a:lumMod val="40000"/>
                        <a:lumOff val="60000"/>
                      </a:schemeClr>
                    </a:solidFill>
                  </a:tcPr>
                </a:tc>
                <a:extLst>
                  <a:ext uri="{0D108BD9-81ED-4DB2-BD59-A6C34878D82A}">
                    <a16:rowId xmlns:a16="http://schemas.microsoft.com/office/drawing/2014/main" val="10000"/>
                  </a:ext>
                </a:extLst>
              </a:tr>
              <a:tr h="1095226">
                <a:tc>
                  <a:txBody>
                    <a:bodyPr/>
                    <a:lstStyle/>
                    <a:p>
                      <a:pPr marL="285750" marR="0" lvl="1"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100" b="0" dirty="0">
                          <a:latin typeface="Calibri" pitchFamily="34" charset="0"/>
                        </a:rPr>
                        <a:t>Administers the activities of:</a:t>
                      </a:r>
                    </a:p>
                    <a:p>
                      <a:pPr marL="742950" marR="0" lvl="2"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100" b="0" dirty="0">
                          <a:latin typeface="Calibri" pitchFamily="34" charset="0"/>
                        </a:rPr>
                        <a:t>Bureau of Vocational Rehabilitation (BVR)</a:t>
                      </a:r>
                    </a:p>
                    <a:p>
                      <a:pPr marL="742950" marR="0" lvl="2"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100" b="0" dirty="0">
                          <a:latin typeface="Calibri" pitchFamily="34" charset="0"/>
                        </a:rPr>
                        <a:t>Bureau of Services to Persons who are Blind or Visually</a:t>
                      </a:r>
                      <a:r>
                        <a:rPr lang="en-US" sz="1100" b="0" baseline="0" dirty="0">
                          <a:latin typeface="Calibri" pitchFamily="34" charset="0"/>
                        </a:rPr>
                        <a:t> Impaired (BSBVI)</a:t>
                      </a:r>
                    </a:p>
                    <a:p>
                      <a:pPr marL="742950" marR="0" lvl="2"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100" b="0" baseline="0" dirty="0">
                          <a:latin typeface="Calibri" pitchFamily="34" charset="0"/>
                        </a:rPr>
                        <a:t>Blind Business Enterprise of Nevada (BEN)</a:t>
                      </a:r>
                    </a:p>
                    <a:p>
                      <a:pPr marL="742950" marR="0" lvl="2"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100" b="0" baseline="0" dirty="0">
                          <a:latin typeface="Calibri" pitchFamily="34" charset="0"/>
                        </a:rPr>
                        <a:t>Bureau of Disability Adjudication (BDA)</a:t>
                      </a:r>
                    </a:p>
                    <a:p>
                      <a:pPr marL="742950" marR="0" lvl="2"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100" b="0" baseline="0" dirty="0">
                          <a:latin typeface="Calibri" pitchFamily="34" charset="0"/>
                        </a:rPr>
                        <a:t>The overall leadership, direction, logistical support, and evaluation of the division’s federal and state programs for competitive, integrated employment for individuals with disabilities</a:t>
                      </a:r>
                      <a:endParaRPr lang="en-US" sz="1100" b="0" dirty="0">
                        <a:latin typeface="Calibri" pitchFamily="34" charset="0"/>
                      </a:endParaRPr>
                    </a:p>
                  </a:txBody>
                  <a:tcPr marT="34290" marB="34290"/>
                </a:tc>
                <a:extLst>
                  <a:ext uri="{0D108BD9-81ED-4DB2-BD59-A6C34878D82A}">
                    <a16:rowId xmlns:a16="http://schemas.microsoft.com/office/drawing/2014/main" val="10001"/>
                  </a:ext>
                </a:extLst>
              </a:tr>
              <a:tr h="331470">
                <a:tc>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400" b="1"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BA 3269:  </a:t>
                      </a:r>
                      <a:r>
                        <a:rPr kumimoji="0" lang="en-US" sz="1400" b="0"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Bureau of Disability Adjudication </a:t>
                      </a:r>
                      <a:r>
                        <a:rPr kumimoji="0" lang="en-US" sz="1200" b="0"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(BDA)</a:t>
                      </a:r>
                      <a:endParaRPr kumimoji="0" lang="en-US" sz="1200" b="1" i="1" u="none" strike="noStrike" kern="1200" cap="none" spc="0" normalizeH="0" baseline="0" noProof="0" dirty="0">
                        <a:ln>
                          <a:noFill/>
                        </a:ln>
                        <a:solidFill>
                          <a:srgbClr val="003366"/>
                        </a:solidFill>
                        <a:effectLst/>
                        <a:uLnTx/>
                        <a:uFillTx/>
                        <a:latin typeface="Calibri" pitchFamily="34" charset="0"/>
                        <a:ea typeface="+mn-ea"/>
                        <a:cs typeface="+mn-cs"/>
                      </a:endParaRPr>
                    </a:p>
                  </a:txBody>
                  <a:tcPr marT="34290" marB="34290">
                    <a:solidFill>
                      <a:schemeClr val="accent1">
                        <a:lumMod val="40000"/>
                        <a:lumOff val="60000"/>
                      </a:schemeClr>
                    </a:solidFill>
                  </a:tcPr>
                </a:tc>
                <a:extLst>
                  <a:ext uri="{0D108BD9-81ED-4DB2-BD59-A6C34878D82A}">
                    <a16:rowId xmlns:a16="http://schemas.microsoft.com/office/drawing/2014/main" val="10002"/>
                  </a:ext>
                </a:extLst>
              </a:tr>
              <a:tr h="388620">
                <a:tc>
                  <a:txBody>
                    <a:bodyPr/>
                    <a:lstStyle/>
                    <a:p>
                      <a:pPr marL="285750" marR="0" lvl="1" indent="-28575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100" b="0" dirty="0">
                          <a:latin typeface="Calibri" pitchFamily="34" charset="0"/>
                        </a:rPr>
                        <a:t>Provides quality, timely and professional disability benefits determinations to individuals in Nevada who claim benefits under the Social Security Administration’s disability programs.</a:t>
                      </a:r>
                    </a:p>
                  </a:txBody>
                  <a:tcPr marT="34290" marB="34290">
                    <a:noFill/>
                  </a:tcPr>
                </a:tc>
                <a:extLst>
                  <a:ext uri="{0D108BD9-81ED-4DB2-BD59-A6C34878D82A}">
                    <a16:rowId xmlns:a16="http://schemas.microsoft.com/office/drawing/2014/main" val="10003"/>
                  </a:ext>
                </a:extLst>
              </a:tr>
              <a:tr h="278130">
                <a:tc>
                  <a:txBody>
                    <a:bodyPr/>
                    <a:lstStyle/>
                    <a:p>
                      <a:pPr marL="285750" marR="0" lvl="1" indent="-28575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100" b="0" dirty="0">
                          <a:latin typeface="Calibri" pitchFamily="34" charset="0"/>
                        </a:rPr>
                        <a:t>100% </a:t>
                      </a:r>
                      <a:r>
                        <a:rPr lang="en-US" sz="1100" b="0" i="1" dirty="0">
                          <a:latin typeface="Calibri" pitchFamily="34" charset="0"/>
                        </a:rPr>
                        <a:t>federally </a:t>
                      </a:r>
                      <a:r>
                        <a:rPr lang="en-US" sz="1100" b="0" dirty="0">
                          <a:latin typeface="Calibri" pitchFamily="34" charset="0"/>
                        </a:rPr>
                        <a:t>funded by the Social Security Administration.</a:t>
                      </a:r>
                    </a:p>
                  </a:txBody>
                  <a:tcPr marT="34290" marB="34290">
                    <a:noFill/>
                  </a:tcPr>
                </a:tc>
                <a:extLst>
                  <a:ext uri="{0D108BD9-81ED-4DB2-BD59-A6C34878D82A}">
                    <a16:rowId xmlns:a16="http://schemas.microsoft.com/office/drawing/2014/main" val="10004"/>
                  </a:ext>
                </a:extLst>
              </a:tr>
              <a:tr h="388620">
                <a:tc>
                  <a:txBody>
                    <a:bodyPr/>
                    <a:lstStyle/>
                    <a:p>
                      <a:pPr marL="285750" marR="0" lvl="1" indent="-28575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100" b="0" dirty="0">
                          <a:latin typeface="Calibri" pitchFamily="34" charset="0"/>
                        </a:rPr>
                        <a:t>Processes all applications for disability benefits under the Social Security Disability Insurance (SSDI) and Supplemental Security Income (SSI) programs.</a:t>
                      </a:r>
                    </a:p>
                  </a:txBody>
                  <a:tcPr marT="34290" marB="34290">
                    <a:noFill/>
                  </a:tcPr>
                </a:tc>
                <a:extLst>
                  <a:ext uri="{0D108BD9-81ED-4DB2-BD59-A6C34878D82A}">
                    <a16:rowId xmlns:a16="http://schemas.microsoft.com/office/drawing/2014/main" val="10005"/>
                  </a:ext>
                </a:extLst>
              </a:tr>
              <a:tr h="306288">
                <a:tc>
                  <a:txBody>
                    <a:bodyPr/>
                    <a:lstStyle/>
                    <a:p>
                      <a:pPr marL="285750" marR="0" lvl="1" indent="-28575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100" b="0" dirty="0">
                          <a:latin typeface="Calibri" pitchFamily="34" charset="0"/>
                        </a:rPr>
                        <a:t>Conducts evidentiary hearings for those disability benefits applicants who</a:t>
                      </a:r>
                      <a:r>
                        <a:rPr lang="en-US" sz="1100" b="0" baseline="0" dirty="0">
                          <a:latin typeface="Calibri" pitchFamily="34" charset="0"/>
                        </a:rPr>
                        <a:t> are appealing the denial of benefits, and those disability beneficiaries who are appealing the decision to terminate existing benefits.</a:t>
                      </a:r>
                      <a:endParaRPr lang="en-US" sz="1100" b="0" dirty="0">
                        <a:latin typeface="Calibri" pitchFamily="34" charset="0"/>
                      </a:endParaRPr>
                    </a:p>
                  </a:txBody>
                  <a:tcPr marT="34290" marB="34290">
                    <a:noFill/>
                  </a:tcPr>
                </a:tc>
                <a:extLst>
                  <a:ext uri="{0D108BD9-81ED-4DB2-BD59-A6C34878D82A}">
                    <a16:rowId xmlns:a16="http://schemas.microsoft.com/office/drawing/2014/main" val="10006"/>
                  </a:ext>
                </a:extLst>
              </a:tr>
            </a:tbl>
          </a:graphicData>
        </a:graphic>
      </p:graphicFrame>
      <p:sp>
        <p:nvSpPr>
          <p:cNvPr id="4" name="Slide Number Placeholder 3">
            <a:extLst>
              <a:ext uri="{FF2B5EF4-FFF2-40B4-BE49-F238E27FC236}">
                <a16:creationId xmlns:a16="http://schemas.microsoft.com/office/drawing/2014/main" id="{3AA671DD-ED66-4D71-873D-9DA46AA5BF30}"/>
              </a:ext>
            </a:extLst>
          </p:cNvPr>
          <p:cNvSpPr>
            <a:spLocks noGrp="1"/>
          </p:cNvSpPr>
          <p:nvPr>
            <p:ph type="sldNum" sz="quarter" idx="10"/>
          </p:nvPr>
        </p:nvSpPr>
        <p:spPr/>
        <p:txBody>
          <a:bodyPr/>
          <a:lstStyle/>
          <a:p>
            <a:pPr>
              <a:defRPr/>
            </a:pPr>
            <a:fld id="{7FB2886B-7463-4CFA-BF5D-8DAC766D9A2A}"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105856543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5" name="Straight Connector 4"/>
          <p:cNvCxnSpPr/>
          <p:nvPr/>
        </p:nvCxnSpPr>
        <p:spPr bwMode="auto">
          <a:xfrm>
            <a:off x="828675" y="685800"/>
            <a:ext cx="7620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TextBox 6"/>
          <p:cNvSpPr txBox="1"/>
          <p:nvPr/>
        </p:nvSpPr>
        <p:spPr>
          <a:xfrm>
            <a:off x="478155" y="72881"/>
            <a:ext cx="7970520" cy="646331"/>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REHABILITATION DIVISION</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AGENCY 901 </a:t>
            </a:r>
            <a:r>
              <a:rPr kumimoji="0" lang="en-US" sz="1200" b="0"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 </a:t>
            </a:r>
            <a:r>
              <a:rPr kumimoji="0" lang="en-US" sz="1200" b="0" i="1"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continued</a:t>
            </a:r>
            <a:endParaRPr kumimoji="0" lang="en-US" sz="1200" b="0" i="0" u="none" strike="noStrike" kern="1200" cap="none" spc="0" normalizeH="0" baseline="0" noProof="0" dirty="0">
              <a:ln>
                <a:noFill/>
              </a:ln>
              <a:solidFill>
                <a:srgbClr val="002060"/>
              </a:solidFill>
              <a:effectLst/>
              <a:uLnTx/>
              <a:uFillTx/>
              <a:latin typeface="Perpetua Titling MT" pitchFamily="18" charset="0"/>
              <a:ea typeface="+mn-ea"/>
              <a:cs typeface="+mn-cs"/>
            </a:endParaRPr>
          </a:p>
        </p:txBody>
      </p:sp>
      <p:graphicFrame>
        <p:nvGraphicFramePr>
          <p:cNvPr id="4" name="Table 3"/>
          <p:cNvGraphicFramePr>
            <a:graphicFrameLocks noGrp="1"/>
          </p:cNvGraphicFramePr>
          <p:nvPr>
            <p:extLst>
              <p:ext uri="{D42A27DB-BD31-4B8C-83A1-F6EECF244321}">
                <p14:modId xmlns:p14="http://schemas.microsoft.com/office/powerpoint/2010/main" val="1460913916"/>
              </p:ext>
            </p:extLst>
          </p:nvPr>
        </p:nvGraphicFramePr>
        <p:xfrm>
          <a:off x="685800" y="685800"/>
          <a:ext cx="7835265" cy="4295703"/>
        </p:xfrm>
        <a:graphic>
          <a:graphicData uri="http://schemas.openxmlformats.org/drawingml/2006/table">
            <a:tbl>
              <a:tblPr firstRow="1" bandRow="1">
                <a:tableStyleId>{2D5ABB26-0587-4C30-8999-92F81FD0307C}</a:tableStyleId>
              </a:tblPr>
              <a:tblGrid>
                <a:gridCol w="7835265">
                  <a:extLst>
                    <a:ext uri="{9D8B030D-6E8A-4147-A177-3AD203B41FA5}">
                      <a16:colId xmlns:a16="http://schemas.microsoft.com/office/drawing/2014/main" val="20000"/>
                    </a:ext>
                  </a:extLst>
                </a:gridCol>
              </a:tblGrid>
              <a:tr h="339546">
                <a:tc>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400" b="1"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BA 3265:  </a:t>
                      </a:r>
                      <a:r>
                        <a:rPr kumimoji="0" lang="en-US" sz="1400" b="0"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Bureau of Vocational Rehabilitation </a:t>
                      </a:r>
                      <a:r>
                        <a:rPr kumimoji="0" lang="en-US" sz="1200" b="0"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(BVR)</a:t>
                      </a:r>
                      <a:endParaRPr kumimoji="0" lang="en-US" sz="1200" b="1" i="1" u="none" strike="noStrike" kern="1200" cap="none" spc="0" normalizeH="0" baseline="0" noProof="0" dirty="0">
                        <a:ln>
                          <a:noFill/>
                        </a:ln>
                        <a:solidFill>
                          <a:srgbClr val="003366"/>
                        </a:solidFill>
                        <a:effectLst/>
                        <a:uLnTx/>
                        <a:uFillTx/>
                        <a:latin typeface="Calibri" pitchFamily="34" charset="0"/>
                        <a:ea typeface="+mn-ea"/>
                        <a:cs typeface="+mn-cs"/>
                      </a:endParaRPr>
                    </a:p>
                  </a:txBody>
                  <a:tcPr marT="34290" marB="34290">
                    <a:solidFill>
                      <a:schemeClr val="accent1">
                        <a:lumMod val="40000"/>
                        <a:lumOff val="60000"/>
                      </a:schemeClr>
                    </a:solidFill>
                  </a:tcPr>
                </a:tc>
                <a:extLst>
                  <a:ext uri="{0D108BD9-81ED-4DB2-BD59-A6C34878D82A}">
                    <a16:rowId xmlns:a16="http://schemas.microsoft.com/office/drawing/2014/main" val="10000"/>
                  </a:ext>
                </a:extLst>
              </a:tr>
              <a:tr h="399910">
                <a:tc>
                  <a:txBody>
                    <a:bodyPr/>
                    <a:lstStyle/>
                    <a:p>
                      <a:pPr marL="285750" marR="0" lvl="1" indent="-28575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100" b="0" dirty="0">
                          <a:latin typeface="Calibri" pitchFamily="34" charset="0"/>
                        </a:rPr>
                        <a:t>Serves individuals who have physical or mental impairments that present barriers to employment, and assists those individuals in preparing for, obtaining and retaining meaningful competitive, integrated employment.</a:t>
                      </a:r>
                    </a:p>
                  </a:txBody>
                  <a:tcPr marT="34290" marB="34290">
                    <a:noFill/>
                  </a:tcPr>
                </a:tc>
                <a:extLst>
                  <a:ext uri="{0D108BD9-81ED-4DB2-BD59-A6C34878D82A}">
                    <a16:rowId xmlns:a16="http://schemas.microsoft.com/office/drawing/2014/main" val="10001"/>
                  </a:ext>
                </a:extLst>
              </a:tr>
              <a:tr h="260507">
                <a:tc>
                  <a:txBody>
                    <a:bodyPr/>
                    <a:lstStyle/>
                    <a:p>
                      <a:pPr marL="285750" marR="0" lvl="1"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100" b="0" dirty="0">
                          <a:latin typeface="Calibri" pitchFamily="34" charset="0"/>
                        </a:rPr>
                        <a:t>78.7% </a:t>
                      </a:r>
                      <a:r>
                        <a:rPr lang="en-US" sz="1100" b="0" i="1" dirty="0">
                          <a:latin typeface="Calibri" pitchFamily="34" charset="0"/>
                        </a:rPr>
                        <a:t>federally </a:t>
                      </a:r>
                      <a:r>
                        <a:rPr lang="en-US" sz="1100" b="0" dirty="0">
                          <a:latin typeface="Calibri" pitchFamily="34" charset="0"/>
                        </a:rPr>
                        <a:t>funded.</a:t>
                      </a:r>
                    </a:p>
                  </a:txBody>
                  <a:tcPr marT="34290" marB="34290">
                    <a:noFill/>
                  </a:tcPr>
                </a:tc>
                <a:extLst>
                  <a:ext uri="{0D108BD9-81ED-4DB2-BD59-A6C34878D82A}">
                    <a16:rowId xmlns:a16="http://schemas.microsoft.com/office/drawing/2014/main" val="10002"/>
                  </a:ext>
                </a:extLst>
              </a:tr>
              <a:tr h="595954">
                <a:tc>
                  <a:txBody>
                    <a:bodyPr/>
                    <a:lstStyle/>
                    <a:p>
                      <a:pPr marL="285750" marR="0" lvl="1" indent="-28575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100" b="0" dirty="0">
                          <a:latin typeface="Calibri" pitchFamily="34" charset="0"/>
                        </a:rPr>
                        <a:t>Administers the Supported Employment Program (Title VI of the Rehabilitation Act), which expands employment options for individuals with the most significant disabilities</a:t>
                      </a:r>
                      <a:r>
                        <a:rPr lang="en-US" sz="1100" b="0" baseline="0" dirty="0">
                          <a:latin typeface="Calibri" pitchFamily="34" charset="0"/>
                        </a:rPr>
                        <a:t> who may be able to engage in competitive, integrated work through the provision of intensive training, supervision and other services.</a:t>
                      </a:r>
                      <a:endParaRPr lang="en-US" sz="1100" b="0" i="0" baseline="0" dirty="0">
                        <a:latin typeface="Calibri" pitchFamily="34" charset="0"/>
                      </a:endParaRPr>
                    </a:p>
                  </a:txBody>
                  <a:tcPr marT="34290" marB="34290">
                    <a:noFill/>
                  </a:tcPr>
                </a:tc>
                <a:extLst>
                  <a:ext uri="{0D108BD9-81ED-4DB2-BD59-A6C34878D82A}">
                    <a16:rowId xmlns:a16="http://schemas.microsoft.com/office/drawing/2014/main" val="10003"/>
                  </a:ext>
                </a:extLst>
              </a:tr>
              <a:tr h="339546">
                <a:tc>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400" b="1"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BA 3254:  </a:t>
                      </a:r>
                      <a:r>
                        <a:rPr kumimoji="0" lang="en-US" sz="1400" b="0"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Bureau of Services to Persons who are Blind or Visually Impaired </a:t>
                      </a:r>
                      <a:r>
                        <a:rPr kumimoji="0" lang="en-US" sz="1200" b="0"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(BSBVI)</a:t>
                      </a:r>
                      <a:endParaRPr kumimoji="0" lang="en-US" sz="1200" b="0" i="1" u="none" strike="noStrike" kern="1200" cap="none" spc="0" normalizeH="0" baseline="0" noProof="0" dirty="0">
                        <a:ln>
                          <a:noFill/>
                        </a:ln>
                        <a:solidFill>
                          <a:srgbClr val="003366"/>
                        </a:solidFill>
                        <a:effectLst/>
                        <a:uLnTx/>
                        <a:uFillTx/>
                        <a:latin typeface="Calibri" pitchFamily="34" charset="0"/>
                        <a:ea typeface="+mn-ea"/>
                        <a:cs typeface="+mn-cs"/>
                      </a:endParaRPr>
                    </a:p>
                  </a:txBody>
                  <a:tcPr marT="34290" marB="34290">
                    <a:solidFill>
                      <a:schemeClr val="accent1">
                        <a:lumMod val="40000"/>
                        <a:lumOff val="60000"/>
                      </a:schemeClr>
                    </a:solidFill>
                  </a:tcPr>
                </a:tc>
                <a:extLst>
                  <a:ext uri="{0D108BD9-81ED-4DB2-BD59-A6C34878D82A}">
                    <a16:rowId xmlns:a16="http://schemas.microsoft.com/office/drawing/2014/main" val="10004"/>
                  </a:ext>
                </a:extLst>
              </a:tr>
              <a:tr h="249801">
                <a:tc>
                  <a:txBody>
                    <a:bodyPr/>
                    <a:lstStyle/>
                    <a:p>
                      <a:pPr marL="285750" lvl="0" indent="-285750" algn="just">
                        <a:buFont typeface="Wingdings" pitchFamily="2" charset="2"/>
                        <a:buChar char="ü"/>
                      </a:pPr>
                      <a:r>
                        <a:rPr lang="en-US" sz="1100" b="0" dirty="0">
                          <a:solidFill>
                            <a:srgbClr val="000000"/>
                          </a:solidFill>
                          <a:latin typeface="Calibri" pitchFamily="34" charset="0"/>
                        </a:rPr>
                        <a:t>Provides a full range of services to persons who are blind, deaf/blind, or severely visually impaired, which include:  </a:t>
                      </a:r>
                    </a:p>
                  </a:txBody>
                  <a:tcPr marT="34290" marB="34290"/>
                </a:tc>
                <a:extLst>
                  <a:ext uri="{0D108BD9-81ED-4DB2-BD59-A6C34878D82A}">
                    <a16:rowId xmlns:a16="http://schemas.microsoft.com/office/drawing/2014/main" val="10005"/>
                  </a:ext>
                </a:extLst>
              </a:tr>
              <a:tr h="565911">
                <a:tc>
                  <a:txBody>
                    <a:bodyPr/>
                    <a:lstStyle/>
                    <a:p>
                      <a:pPr marL="742950" lvl="1" indent="-285750" algn="just">
                        <a:buFont typeface="Arial" pitchFamily="34" charset="0"/>
                        <a:buChar char="•"/>
                      </a:pPr>
                      <a:r>
                        <a:rPr lang="en-US" sz="1100" b="0" dirty="0">
                          <a:solidFill>
                            <a:srgbClr val="000000"/>
                          </a:solidFill>
                          <a:latin typeface="Calibri" pitchFamily="34" charset="0"/>
                        </a:rPr>
                        <a:t>Low vision examinations and aids, mobility evaluation and training, evaluation for and purchase of assistive technology, vocational evaluation and career exploration, vocational training, job readiness training, and assistance in obtaining competitive, integrated employment.</a:t>
                      </a:r>
                    </a:p>
                  </a:txBody>
                  <a:tcPr marT="34290" marB="34290">
                    <a:noFill/>
                  </a:tcPr>
                </a:tc>
                <a:extLst>
                  <a:ext uri="{0D108BD9-81ED-4DB2-BD59-A6C34878D82A}">
                    <a16:rowId xmlns:a16="http://schemas.microsoft.com/office/drawing/2014/main" val="10006"/>
                  </a:ext>
                </a:extLst>
              </a:tr>
              <a:tr h="260507">
                <a:tc>
                  <a:txBody>
                    <a:bodyPr/>
                    <a:lstStyle/>
                    <a:p>
                      <a:pPr marL="742950" marR="0" lvl="1"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1100" b="0" dirty="0">
                          <a:solidFill>
                            <a:srgbClr val="000000"/>
                          </a:solidFill>
                          <a:latin typeface="Calibri" pitchFamily="34" charset="0"/>
                        </a:rPr>
                        <a:t>Approximately 84% </a:t>
                      </a:r>
                      <a:r>
                        <a:rPr lang="en-US" sz="1100" b="0" i="1" dirty="0">
                          <a:solidFill>
                            <a:srgbClr val="000000"/>
                          </a:solidFill>
                          <a:latin typeface="Calibri" pitchFamily="34" charset="0"/>
                        </a:rPr>
                        <a:t>federally </a:t>
                      </a:r>
                      <a:r>
                        <a:rPr lang="en-US" sz="1100" b="0" dirty="0">
                          <a:solidFill>
                            <a:srgbClr val="000000"/>
                          </a:solidFill>
                          <a:latin typeface="Calibri" pitchFamily="34" charset="0"/>
                        </a:rPr>
                        <a:t>funded.</a:t>
                      </a:r>
                    </a:p>
                  </a:txBody>
                  <a:tcPr marT="34290" marB="34290">
                    <a:noFill/>
                  </a:tcPr>
                </a:tc>
                <a:extLst>
                  <a:ext uri="{0D108BD9-81ED-4DB2-BD59-A6C34878D82A}">
                    <a16:rowId xmlns:a16="http://schemas.microsoft.com/office/drawing/2014/main" val="10007"/>
                  </a:ext>
                </a:extLst>
              </a:tr>
              <a:tr h="339546">
                <a:tc>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400" b="1"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BA 3253:  </a:t>
                      </a:r>
                      <a:r>
                        <a:rPr kumimoji="0" lang="en-US" sz="1400" b="0"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Blind Business Enterprise of Nevada </a:t>
                      </a:r>
                      <a:r>
                        <a:rPr kumimoji="0" lang="en-US" sz="1200" b="0"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(BEN) Program</a:t>
                      </a:r>
                      <a:endParaRPr kumimoji="0" lang="en-US" sz="1200" b="0" i="1" u="none" strike="noStrike" kern="1200" cap="none" spc="0" normalizeH="0" baseline="0" noProof="0" dirty="0">
                        <a:ln>
                          <a:noFill/>
                        </a:ln>
                        <a:solidFill>
                          <a:srgbClr val="003366"/>
                        </a:solidFill>
                        <a:effectLst/>
                        <a:uLnTx/>
                        <a:uFillTx/>
                        <a:latin typeface="Calibri" pitchFamily="34" charset="0"/>
                        <a:ea typeface="+mn-ea"/>
                        <a:cs typeface="+mn-cs"/>
                      </a:endParaRPr>
                    </a:p>
                  </a:txBody>
                  <a:tcPr marT="34290" marB="34290">
                    <a:solidFill>
                      <a:schemeClr val="accent1">
                        <a:lumMod val="60000"/>
                        <a:lumOff val="40000"/>
                      </a:schemeClr>
                    </a:solidFill>
                  </a:tcPr>
                </a:tc>
                <a:extLst>
                  <a:ext uri="{0D108BD9-81ED-4DB2-BD59-A6C34878D82A}">
                    <a16:rowId xmlns:a16="http://schemas.microsoft.com/office/drawing/2014/main" val="10008"/>
                  </a:ext>
                </a:extLst>
              </a:tr>
              <a:tr h="399910">
                <a:tc>
                  <a:txBody>
                    <a:bodyPr/>
                    <a:lstStyle/>
                    <a:p>
                      <a:pPr marL="285750" lvl="0" indent="-285750" algn="just">
                        <a:buFont typeface="Wingdings" pitchFamily="2" charset="2"/>
                        <a:buChar char="ü"/>
                      </a:pPr>
                      <a:r>
                        <a:rPr lang="en-US" sz="1100" b="0" dirty="0">
                          <a:solidFill>
                            <a:srgbClr val="000000"/>
                          </a:solidFill>
                          <a:latin typeface="Calibri" pitchFamily="34" charset="0"/>
                        </a:rPr>
                        <a:t>Provides entrepreneurial opportunities for individuals who</a:t>
                      </a:r>
                      <a:r>
                        <a:rPr lang="en-US" sz="1100" b="0" baseline="0" dirty="0">
                          <a:solidFill>
                            <a:srgbClr val="000000"/>
                          </a:solidFill>
                          <a:latin typeface="Calibri" pitchFamily="34" charset="0"/>
                        </a:rPr>
                        <a:t> are blind or visually impaired in priority-of-right locations in public buildings statewide, for food and beverage services, vending machines, and/or gifts and sundries.</a:t>
                      </a:r>
                      <a:endParaRPr lang="en-US" sz="1100" b="0" dirty="0">
                        <a:solidFill>
                          <a:srgbClr val="000000"/>
                        </a:solidFill>
                        <a:latin typeface="Calibri" pitchFamily="34" charset="0"/>
                      </a:endParaRPr>
                    </a:p>
                  </a:txBody>
                  <a:tcPr marT="34290" marB="34290">
                    <a:noFill/>
                  </a:tcPr>
                </a:tc>
                <a:extLst>
                  <a:ext uri="{0D108BD9-81ED-4DB2-BD59-A6C34878D82A}">
                    <a16:rowId xmlns:a16="http://schemas.microsoft.com/office/drawing/2014/main" val="10009"/>
                  </a:ext>
                </a:extLst>
              </a:tr>
              <a:tr h="260507">
                <a:tc>
                  <a:txBody>
                    <a:bodyPr/>
                    <a:lstStyle/>
                    <a:p>
                      <a:pPr marL="285750" lvl="0" indent="-285750" algn="just">
                        <a:buFont typeface="Wingdings" pitchFamily="2" charset="2"/>
                        <a:buChar char="ü"/>
                      </a:pPr>
                      <a:r>
                        <a:rPr lang="en-US" sz="1100" b="0" dirty="0">
                          <a:solidFill>
                            <a:srgbClr val="000000"/>
                          </a:solidFill>
                          <a:latin typeface="Calibri" pitchFamily="34" charset="0"/>
                        </a:rPr>
                        <a:t>Administers the business enterprise account under the authority of the </a:t>
                      </a:r>
                      <a:r>
                        <a:rPr lang="en-US" sz="1100" b="0" i="1" dirty="0">
                          <a:solidFill>
                            <a:srgbClr val="000000"/>
                          </a:solidFill>
                          <a:latin typeface="Calibri" pitchFamily="34" charset="0"/>
                        </a:rPr>
                        <a:t>Randolph-Sheppard Act</a:t>
                      </a:r>
                      <a:r>
                        <a:rPr lang="en-US" sz="1100" b="0" dirty="0">
                          <a:solidFill>
                            <a:srgbClr val="000000"/>
                          </a:solidFill>
                          <a:latin typeface="Calibri" pitchFamily="34" charset="0"/>
                        </a:rPr>
                        <a:t> (1974, as amended).</a:t>
                      </a:r>
                    </a:p>
                  </a:txBody>
                  <a:tcPr marT="34290" marB="34290">
                    <a:noFill/>
                  </a:tcPr>
                </a:tc>
                <a:extLst>
                  <a:ext uri="{0D108BD9-81ED-4DB2-BD59-A6C34878D82A}">
                    <a16:rowId xmlns:a16="http://schemas.microsoft.com/office/drawing/2014/main" val="10010"/>
                  </a:ext>
                </a:extLst>
              </a:tr>
              <a:tr h="260507">
                <a:tc>
                  <a:txBody>
                    <a:bodyPr/>
                    <a:lstStyle/>
                    <a:p>
                      <a:pPr marL="285750" lvl="0" indent="-285750" algn="just">
                        <a:buFont typeface="Wingdings" pitchFamily="2" charset="2"/>
                        <a:buChar char="ü"/>
                      </a:pPr>
                      <a:r>
                        <a:rPr lang="en-US" sz="1100" b="0" dirty="0">
                          <a:solidFill>
                            <a:srgbClr val="000000"/>
                          </a:solidFill>
                          <a:latin typeface="Calibri" pitchFamily="34" charset="0"/>
                        </a:rPr>
                        <a:t>Fully self-funded program.</a:t>
                      </a:r>
                    </a:p>
                  </a:txBody>
                  <a:tcPr marT="34290" marB="34290">
                    <a:noFill/>
                  </a:tcPr>
                </a:tc>
                <a:extLst>
                  <a:ext uri="{0D108BD9-81ED-4DB2-BD59-A6C34878D82A}">
                    <a16:rowId xmlns:a16="http://schemas.microsoft.com/office/drawing/2014/main" val="10011"/>
                  </a:ext>
                </a:extLst>
              </a:tr>
            </a:tbl>
          </a:graphicData>
        </a:graphic>
      </p:graphicFrame>
      <p:sp>
        <p:nvSpPr>
          <p:cNvPr id="3" name="Slide Number Placeholder 2">
            <a:extLst>
              <a:ext uri="{FF2B5EF4-FFF2-40B4-BE49-F238E27FC236}">
                <a16:creationId xmlns:a16="http://schemas.microsoft.com/office/drawing/2014/main" id="{8795B342-B067-484F-9B73-60A889180FD5}"/>
              </a:ext>
            </a:extLst>
          </p:cNvPr>
          <p:cNvSpPr>
            <a:spLocks noGrp="1"/>
          </p:cNvSpPr>
          <p:nvPr>
            <p:ph type="sldNum" sz="quarter" idx="10"/>
          </p:nvPr>
        </p:nvSpPr>
        <p:spPr/>
        <p:txBody>
          <a:bodyPr/>
          <a:lstStyle/>
          <a:p>
            <a:pPr>
              <a:defRPr/>
            </a:pPr>
            <a:fld id="{7FB2886B-7463-4CFA-BF5D-8DAC766D9A2A}"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2215790636"/>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7010400" y="4872038"/>
            <a:ext cx="2133600" cy="357188"/>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FB2886B-7463-4CFA-BF5D-8DAC766D9A2A}" type="slidenum">
              <a:rPr kumimoji="0" lang="en-US" sz="1400" b="1" i="0" u="none" strike="noStrike" kern="1200" cap="none" spc="0" normalizeH="0" baseline="0" noProof="0" smtClean="0">
                <a:ln>
                  <a:noFill/>
                </a:ln>
                <a:solidFill>
                  <a:srgbClr val="000000"/>
                </a:solidFill>
                <a:effectLst/>
                <a:uLnTx/>
                <a:uFillTx/>
                <a:latin typeface="Verdana"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400" b="1" i="0" u="none" strike="noStrike" kern="1200" cap="none" spc="0" normalizeH="0" baseline="0" noProof="0" dirty="0">
              <a:ln>
                <a:noFill/>
              </a:ln>
              <a:solidFill>
                <a:srgbClr val="000000"/>
              </a:solidFill>
              <a:effectLst/>
              <a:uLnTx/>
              <a:uFillTx/>
              <a:latin typeface="Verdana" pitchFamily="34" charset="0"/>
              <a:ea typeface="+mn-ea"/>
              <a:cs typeface="+mn-cs"/>
            </a:endParaRPr>
          </a:p>
        </p:txBody>
      </p:sp>
      <p:cxnSp>
        <p:nvCxnSpPr>
          <p:cNvPr id="5" name="Straight Connector 4"/>
          <p:cNvCxnSpPr/>
          <p:nvPr/>
        </p:nvCxnSpPr>
        <p:spPr bwMode="auto">
          <a:xfrm>
            <a:off x="762000" y="685800"/>
            <a:ext cx="7620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TextBox 6"/>
          <p:cNvSpPr txBox="1"/>
          <p:nvPr/>
        </p:nvSpPr>
        <p:spPr>
          <a:xfrm>
            <a:off x="762000" y="39469"/>
            <a:ext cx="7620000" cy="646331"/>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REHABILITATION DIVISION</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AGENCY 901</a:t>
            </a:r>
            <a:endParaRPr kumimoji="0" lang="en-US" sz="1800" b="0" i="1" u="none" strike="noStrike" kern="1200" cap="none" spc="0" normalizeH="0" baseline="0" noProof="0" dirty="0">
              <a:ln>
                <a:noFill/>
              </a:ln>
              <a:solidFill>
                <a:srgbClr val="0000FF"/>
              </a:solidFill>
              <a:effectLst>
                <a:outerShdw blurRad="38100" dist="38100" dir="2700000" algn="tl">
                  <a:srgbClr val="000000">
                    <a:alpha val="43137"/>
                  </a:srgbClr>
                </a:outerShdw>
              </a:effectLst>
              <a:uLnTx/>
              <a:uFillTx/>
              <a:latin typeface="Perpetua Titling MT" pitchFamily="18" charset="0"/>
              <a:ea typeface="+mn-ea"/>
              <a:cs typeface="+mn-cs"/>
            </a:endParaRPr>
          </a:p>
        </p:txBody>
      </p:sp>
      <p:graphicFrame>
        <p:nvGraphicFramePr>
          <p:cNvPr id="6" name="Table 5"/>
          <p:cNvGraphicFramePr>
            <a:graphicFrameLocks noGrp="1"/>
          </p:cNvGraphicFramePr>
          <p:nvPr>
            <p:extLst/>
          </p:nvPr>
        </p:nvGraphicFramePr>
        <p:xfrm>
          <a:off x="323850" y="742950"/>
          <a:ext cx="8591551" cy="4019988"/>
        </p:xfrm>
        <a:graphic>
          <a:graphicData uri="http://schemas.openxmlformats.org/drawingml/2006/table">
            <a:tbl>
              <a:tblPr firstRow="1" bandRow="1">
                <a:tableStyleId>{5C22544A-7EE6-4342-B048-85BDC9FD1C3A}</a:tableStyleId>
              </a:tblPr>
              <a:tblGrid>
                <a:gridCol w="2440403">
                  <a:extLst>
                    <a:ext uri="{9D8B030D-6E8A-4147-A177-3AD203B41FA5}">
                      <a16:colId xmlns:a16="http://schemas.microsoft.com/office/drawing/2014/main" val="20000"/>
                    </a:ext>
                  </a:extLst>
                </a:gridCol>
                <a:gridCol w="1190253">
                  <a:extLst>
                    <a:ext uri="{9D8B030D-6E8A-4147-A177-3AD203B41FA5}">
                      <a16:colId xmlns:a16="http://schemas.microsoft.com/office/drawing/2014/main" val="20001"/>
                    </a:ext>
                  </a:extLst>
                </a:gridCol>
                <a:gridCol w="1280230">
                  <a:extLst>
                    <a:ext uri="{9D8B030D-6E8A-4147-A177-3AD203B41FA5}">
                      <a16:colId xmlns:a16="http://schemas.microsoft.com/office/drawing/2014/main" val="20002"/>
                    </a:ext>
                  </a:extLst>
                </a:gridCol>
                <a:gridCol w="1280230">
                  <a:extLst>
                    <a:ext uri="{9D8B030D-6E8A-4147-A177-3AD203B41FA5}">
                      <a16:colId xmlns:a16="http://schemas.microsoft.com/office/drawing/2014/main" val="20003"/>
                    </a:ext>
                  </a:extLst>
                </a:gridCol>
                <a:gridCol w="1200217">
                  <a:extLst>
                    <a:ext uri="{9D8B030D-6E8A-4147-A177-3AD203B41FA5}">
                      <a16:colId xmlns:a16="http://schemas.microsoft.com/office/drawing/2014/main" val="20004"/>
                    </a:ext>
                  </a:extLst>
                </a:gridCol>
                <a:gridCol w="1200218">
                  <a:extLst>
                    <a:ext uri="{9D8B030D-6E8A-4147-A177-3AD203B41FA5}">
                      <a16:colId xmlns:a16="http://schemas.microsoft.com/office/drawing/2014/main" val="20005"/>
                    </a:ext>
                  </a:extLst>
                </a:gridCol>
              </a:tblGrid>
              <a:tr h="415742">
                <a:tc>
                  <a:txBody>
                    <a:bodyPr/>
                    <a:lstStyle/>
                    <a:p>
                      <a:pPr algn="ctr"/>
                      <a:r>
                        <a:rPr lang="en-US" sz="1200" dirty="0">
                          <a:solidFill>
                            <a:schemeClr val="bg1"/>
                          </a:solidFill>
                          <a:latin typeface="Calibri" pitchFamily="34" charset="0"/>
                        </a:rPr>
                        <a:t>Budget Item</a:t>
                      </a:r>
                    </a:p>
                  </a:txBody>
                  <a:tcPr marT="34290" marB="34290" anchor="ctr">
                    <a:solidFill>
                      <a:schemeClr val="accent1">
                        <a:lumMod val="50000"/>
                      </a:schemeClr>
                    </a:solidFill>
                  </a:tcPr>
                </a:tc>
                <a:tc>
                  <a:txBody>
                    <a:bodyPr/>
                    <a:lstStyle/>
                    <a:p>
                      <a:pPr algn="ctr"/>
                      <a:r>
                        <a:rPr lang="en-US" sz="1200" dirty="0">
                          <a:solidFill>
                            <a:schemeClr val="bg1"/>
                          </a:solidFill>
                          <a:latin typeface="Calibri" pitchFamily="34" charset="0"/>
                        </a:rPr>
                        <a:t>BA 3268</a:t>
                      </a:r>
                    </a:p>
                    <a:p>
                      <a:pPr algn="ctr"/>
                      <a:r>
                        <a:rPr lang="en-US" sz="1200" b="0" dirty="0">
                          <a:solidFill>
                            <a:schemeClr val="bg1"/>
                          </a:solidFill>
                          <a:latin typeface="Calibri" pitchFamily="34" charset="0"/>
                        </a:rPr>
                        <a:t>REHAB ADMIN.</a:t>
                      </a:r>
                    </a:p>
                  </a:txBody>
                  <a:tcPr marT="34290" marB="34290" anchor="ctr">
                    <a:solidFill>
                      <a:schemeClr val="accent1">
                        <a:lumMod val="50000"/>
                      </a:schemeClr>
                    </a:solidFill>
                  </a:tcPr>
                </a:tc>
                <a:tc>
                  <a:txBody>
                    <a:bodyPr/>
                    <a:lstStyle/>
                    <a:p>
                      <a:pPr algn="ctr"/>
                      <a:r>
                        <a:rPr lang="en-US" sz="1200" dirty="0">
                          <a:solidFill>
                            <a:schemeClr val="bg1"/>
                          </a:solidFill>
                          <a:latin typeface="Calibri" pitchFamily="34" charset="0"/>
                        </a:rPr>
                        <a:t>BA 3269</a:t>
                      </a:r>
                    </a:p>
                    <a:p>
                      <a:pPr algn="ctr"/>
                      <a:r>
                        <a:rPr lang="en-US" sz="1200" b="0" dirty="0">
                          <a:solidFill>
                            <a:schemeClr val="bg1"/>
                          </a:solidFill>
                          <a:latin typeface="Calibri" pitchFamily="34" charset="0"/>
                        </a:rPr>
                        <a:t>BDA</a:t>
                      </a:r>
                    </a:p>
                  </a:txBody>
                  <a:tcPr marT="34290" marB="34290" anchor="ctr">
                    <a:solidFill>
                      <a:schemeClr val="accent1">
                        <a:lumMod val="50000"/>
                      </a:schemeClr>
                    </a:solidFill>
                  </a:tcPr>
                </a:tc>
                <a:tc>
                  <a:txBody>
                    <a:bodyPr/>
                    <a:lstStyle/>
                    <a:p>
                      <a:pPr algn="ctr"/>
                      <a:r>
                        <a:rPr lang="en-US" sz="1200" dirty="0">
                          <a:solidFill>
                            <a:schemeClr val="bg1"/>
                          </a:solidFill>
                          <a:latin typeface="Calibri" pitchFamily="34" charset="0"/>
                        </a:rPr>
                        <a:t>BA 3265</a:t>
                      </a:r>
                    </a:p>
                    <a:p>
                      <a:pPr algn="ctr"/>
                      <a:r>
                        <a:rPr lang="en-US" sz="1200" b="0" dirty="0">
                          <a:solidFill>
                            <a:schemeClr val="bg1"/>
                          </a:solidFill>
                          <a:latin typeface="Calibri" pitchFamily="34" charset="0"/>
                        </a:rPr>
                        <a:t>BVR</a:t>
                      </a:r>
                    </a:p>
                  </a:txBody>
                  <a:tcPr marT="34290" marB="34290" anchor="ctr">
                    <a:solidFill>
                      <a:schemeClr val="accent1">
                        <a:lumMod val="50000"/>
                      </a:schemeClr>
                    </a:solidFill>
                  </a:tcPr>
                </a:tc>
                <a:tc>
                  <a:txBody>
                    <a:bodyPr/>
                    <a:lstStyle/>
                    <a:p>
                      <a:pPr algn="ctr"/>
                      <a:r>
                        <a:rPr lang="en-US" sz="1200" dirty="0">
                          <a:solidFill>
                            <a:schemeClr val="bg1"/>
                          </a:solidFill>
                          <a:latin typeface="Calibri" pitchFamily="34" charset="0"/>
                        </a:rPr>
                        <a:t>BA 3254</a:t>
                      </a:r>
                    </a:p>
                    <a:p>
                      <a:pPr algn="ctr"/>
                      <a:r>
                        <a:rPr lang="en-US" sz="1200" b="0" dirty="0">
                          <a:solidFill>
                            <a:schemeClr val="bg1"/>
                          </a:solidFill>
                          <a:latin typeface="Calibri" pitchFamily="34" charset="0"/>
                        </a:rPr>
                        <a:t>BSBVI</a:t>
                      </a:r>
                    </a:p>
                  </a:txBody>
                  <a:tcPr marT="34290" marB="34290" anchor="ctr">
                    <a:solidFill>
                      <a:schemeClr val="accent1">
                        <a:lumMod val="50000"/>
                      </a:schemeClr>
                    </a:solidFill>
                  </a:tcPr>
                </a:tc>
                <a:tc>
                  <a:txBody>
                    <a:bodyPr/>
                    <a:lstStyle/>
                    <a:p>
                      <a:pPr algn="ctr"/>
                      <a:r>
                        <a:rPr lang="en-US" sz="1200" dirty="0">
                          <a:solidFill>
                            <a:schemeClr val="bg1"/>
                          </a:solidFill>
                          <a:latin typeface="Calibri" pitchFamily="34" charset="0"/>
                        </a:rPr>
                        <a:t>BA 3253</a:t>
                      </a:r>
                    </a:p>
                    <a:p>
                      <a:pPr algn="ctr"/>
                      <a:r>
                        <a:rPr lang="en-US" sz="1200" b="0" dirty="0">
                          <a:solidFill>
                            <a:schemeClr val="bg1"/>
                          </a:solidFill>
                          <a:latin typeface="Calibri" pitchFamily="34" charset="0"/>
                        </a:rPr>
                        <a:t>BEN</a:t>
                      </a:r>
                    </a:p>
                  </a:txBody>
                  <a:tcPr marT="34290" marB="34290" anchor="ctr">
                    <a:solidFill>
                      <a:schemeClr val="accent1">
                        <a:lumMod val="50000"/>
                      </a:schemeClr>
                    </a:solidFill>
                  </a:tcPr>
                </a:tc>
                <a:extLst>
                  <a:ext uri="{0D108BD9-81ED-4DB2-BD59-A6C34878D82A}">
                    <a16:rowId xmlns:a16="http://schemas.microsoft.com/office/drawing/2014/main" val="10000"/>
                  </a:ext>
                </a:extLst>
              </a:tr>
              <a:tr h="240693">
                <a:tc>
                  <a:txBody>
                    <a:bodyPr/>
                    <a:lstStyle/>
                    <a:p>
                      <a:r>
                        <a:rPr lang="en-US" sz="1100" b="0" dirty="0">
                          <a:latin typeface="Calibri" pitchFamily="34" charset="0"/>
                        </a:rPr>
                        <a:t>Base Positions</a:t>
                      </a:r>
                    </a:p>
                  </a:txBody>
                  <a:tcPr marT="34290" marB="34290" anchor="ctr">
                    <a:solidFill>
                      <a:schemeClr val="accent1">
                        <a:lumMod val="40000"/>
                        <a:lumOff val="60000"/>
                      </a:schemeClr>
                    </a:solidFill>
                  </a:tcPr>
                </a:tc>
                <a:tc>
                  <a:txBody>
                    <a:bodyPr/>
                    <a:lstStyle/>
                    <a:p>
                      <a:pPr algn="ctr"/>
                      <a:r>
                        <a:rPr lang="en-US" sz="1200" b="0" dirty="0">
                          <a:solidFill>
                            <a:srgbClr val="002060"/>
                          </a:solidFill>
                          <a:latin typeface="Calibri" pitchFamily="34" charset="0"/>
                        </a:rPr>
                        <a:t>12.0 FTE</a:t>
                      </a:r>
                    </a:p>
                  </a:txBody>
                  <a:tcPr marT="34290" marB="34290" anchor="ctr">
                    <a:solidFill>
                      <a:schemeClr val="accent1">
                        <a:lumMod val="40000"/>
                        <a:lumOff val="60000"/>
                      </a:schemeClr>
                    </a:solidFill>
                  </a:tcPr>
                </a:tc>
                <a:tc>
                  <a:txBody>
                    <a:bodyPr/>
                    <a:lstStyle/>
                    <a:p>
                      <a:pPr algn="ctr"/>
                      <a:r>
                        <a:rPr lang="en-US" sz="1200" b="0" dirty="0">
                          <a:solidFill>
                            <a:srgbClr val="002060"/>
                          </a:solidFill>
                          <a:latin typeface="Calibri" pitchFamily="34" charset="0"/>
                        </a:rPr>
                        <a:t>132.0 FTE</a:t>
                      </a:r>
                    </a:p>
                  </a:txBody>
                  <a:tcPr marT="34290" marB="34290" anchor="ctr">
                    <a:solidFill>
                      <a:schemeClr val="accent1">
                        <a:lumMod val="40000"/>
                        <a:lumOff val="60000"/>
                      </a:schemeClr>
                    </a:solidFill>
                  </a:tcPr>
                </a:tc>
                <a:tc>
                  <a:txBody>
                    <a:bodyPr/>
                    <a:lstStyle/>
                    <a:p>
                      <a:pPr algn="ctr"/>
                      <a:r>
                        <a:rPr lang="en-US" sz="1200" b="0" dirty="0">
                          <a:solidFill>
                            <a:srgbClr val="002060"/>
                          </a:solidFill>
                          <a:latin typeface="Calibri" pitchFamily="34" charset="0"/>
                        </a:rPr>
                        <a:t>110.0 FTE</a:t>
                      </a:r>
                    </a:p>
                  </a:txBody>
                  <a:tcPr marT="34290" marB="34290" anchor="ctr">
                    <a:solidFill>
                      <a:schemeClr val="accent1">
                        <a:lumMod val="40000"/>
                        <a:lumOff val="60000"/>
                      </a:schemeClr>
                    </a:solidFill>
                  </a:tcPr>
                </a:tc>
                <a:tc>
                  <a:txBody>
                    <a:bodyPr/>
                    <a:lstStyle/>
                    <a:p>
                      <a:pPr algn="ctr"/>
                      <a:r>
                        <a:rPr lang="en-US" sz="1200" b="0" dirty="0">
                          <a:solidFill>
                            <a:srgbClr val="002060"/>
                          </a:solidFill>
                          <a:latin typeface="Calibri" pitchFamily="34" charset="0"/>
                        </a:rPr>
                        <a:t>18.0 FTE</a:t>
                      </a:r>
                    </a:p>
                  </a:txBody>
                  <a:tcPr marT="34290" marB="34290" anchor="ctr">
                    <a:solidFill>
                      <a:schemeClr val="accent1">
                        <a:lumMod val="40000"/>
                        <a:lumOff val="60000"/>
                      </a:schemeClr>
                    </a:solidFill>
                  </a:tcPr>
                </a:tc>
                <a:tc>
                  <a:txBody>
                    <a:bodyPr/>
                    <a:lstStyle/>
                    <a:p>
                      <a:pPr algn="ctr"/>
                      <a:r>
                        <a:rPr lang="en-US" sz="1200" b="0" dirty="0">
                          <a:solidFill>
                            <a:srgbClr val="002060"/>
                          </a:solidFill>
                          <a:latin typeface="Calibri" pitchFamily="34" charset="0"/>
                        </a:rPr>
                        <a:t>6.0 FTE</a:t>
                      </a:r>
                    </a:p>
                  </a:txBody>
                  <a:tcPr marT="34290" marB="34290" anchor="ctr">
                    <a:solidFill>
                      <a:schemeClr val="accent1">
                        <a:lumMod val="40000"/>
                        <a:lumOff val="60000"/>
                      </a:schemeClr>
                    </a:solidFill>
                  </a:tcPr>
                </a:tc>
                <a:extLst>
                  <a:ext uri="{0D108BD9-81ED-4DB2-BD59-A6C34878D82A}">
                    <a16:rowId xmlns:a16="http://schemas.microsoft.com/office/drawing/2014/main" val="10001"/>
                  </a:ext>
                </a:extLst>
              </a:tr>
              <a:tr h="240693">
                <a:tc>
                  <a:txBody>
                    <a:bodyPr/>
                    <a:lstStyle/>
                    <a:p>
                      <a:r>
                        <a:rPr lang="en-US" sz="1100" b="0" i="1" dirty="0">
                          <a:latin typeface="Calibri" pitchFamily="34" charset="0"/>
                        </a:rPr>
                        <a:t>New</a:t>
                      </a:r>
                      <a:r>
                        <a:rPr lang="en-US" sz="1100" b="0" dirty="0">
                          <a:latin typeface="Calibri" pitchFamily="34" charset="0"/>
                        </a:rPr>
                        <a:t> Positions</a:t>
                      </a:r>
                    </a:p>
                  </a:txBody>
                  <a:tcPr marT="34290" marB="34290"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002060"/>
                          </a:solidFill>
                          <a:latin typeface="Calibri" pitchFamily="34" charset="0"/>
                        </a:rPr>
                        <a:t>-0- FTE</a:t>
                      </a:r>
                    </a:p>
                  </a:txBody>
                  <a:tcPr marT="34290" marB="34290"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002060"/>
                          </a:solidFill>
                          <a:latin typeface="Calibri" pitchFamily="34" charset="0"/>
                        </a:rPr>
                        <a:t>-0- FTE</a:t>
                      </a:r>
                    </a:p>
                  </a:txBody>
                  <a:tcPr marT="34290" marB="34290"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002060"/>
                          </a:solidFill>
                          <a:latin typeface="Calibri" pitchFamily="34" charset="0"/>
                        </a:rPr>
                        <a:t>6.0 FTE</a:t>
                      </a:r>
                    </a:p>
                  </a:txBody>
                  <a:tcPr marT="34290" marB="34290"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002060"/>
                          </a:solidFill>
                          <a:latin typeface="Calibri" pitchFamily="34" charset="0"/>
                        </a:rPr>
                        <a:t>-0- FTE</a:t>
                      </a:r>
                    </a:p>
                  </a:txBody>
                  <a:tcPr marT="34290" marB="34290"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002060"/>
                          </a:solidFill>
                          <a:latin typeface="Calibri" pitchFamily="34" charset="0"/>
                        </a:rPr>
                        <a:t>1.0 FTE</a:t>
                      </a:r>
                    </a:p>
                  </a:txBody>
                  <a:tcPr marT="34290" marB="34290" anchor="ctr">
                    <a:solidFill>
                      <a:schemeClr val="accent1">
                        <a:lumMod val="20000"/>
                        <a:lumOff val="80000"/>
                      </a:schemeClr>
                    </a:solidFill>
                  </a:tcPr>
                </a:tc>
                <a:extLst>
                  <a:ext uri="{0D108BD9-81ED-4DB2-BD59-A6C34878D82A}">
                    <a16:rowId xmlns:a16="http://schemas.microsoft.com/office/drawing/2014/main" val="10002"/>
                  </a:ext>
                </a:extLst>
              </a:tr>
              <a:tr h="240693">
                <a:tc>
                  <a:txBody>
                    <a:bodyPr/>
                    <a:lstStyle/>
                    <a:p>
                      <a:r>
                        <a:rPr lang="en-US" sz="1100" b="0" i="1" dirty="0">
                          <a:latin typeface="Calibri" pitchFamily="34" charset="0"/>
                        </a:rPr>
                        <a:t>Eliminated</a:t>
                      </a:r>
                      <a:r>
                        <a:rPr lang="en-US" sz="1100" b="0" i="1" baseline="0" dirty="0">
                          <a:latin typeface="Calibri" pitchFamily="34" charset="0"/>
                        </a:rPr>
                        <a:t> </a:t>
                      </a:r>
                      <a:r>
                        <a:rPr lang="en-US" sz="1100" b="0" i="0" baseline="0" dirty="0">
                          <a:latin typeface="Calibri" pitchFamily="34" charset="0"/>
                        </a:rPr>
                        <a:t>Positions</a:t>
                      </a:r>
                      <a:endParaRPr lang="en-US" sz="1100" b="0" i="1" dirty="0">
                        <a:latin typeface="Calibri" pitchFamily="34" charset="0"/>
                      </a:endParaRPr>
                    </a:p>
                  </a:txBody>
                  <a:tcPr marT="34290" marB="34290" anchor="ctr">
                    <a:lnB w="12700" cmpd="sng">
                      <a:noFill/>
                    </a:lnB>
                    <a:solidFill>
                      <a:schemeClr val="accent1">
                        <a:lumMod val="40000"/>
                        <a:lumOff val="60000"/>
                      </a:schemeClr>
                    </a:solidFill>
                  </a:tcPr>
                </a:tc>
                <a:tc>
                  <a:txBody>
                    <a:bodyPr/>
                    <a:lstStyle/>
                    <a:p>
                      <a:pPr algn="ctr"/>
                      <a:r>
                        <a:rPr lang="en-US" sz="1200" b="0" dirty="0">
                          <a:solidFill>
                            <a:srgbClr val="002060"/>
                          </a:solidFill>
                          <a:latin typeface="Calibri" pitchFamily="34" charset="0"/>
                        </a:rPr>
                        <a:t>-0- FTE</a:t>
                      </a:r>
                    </a:p>
                  </a:txBody>
                  <a:tcPr marT="34290" marB="34290" anchor="ctr">
                    <a:lnB w="12700" cmpd="sng">
                      <a:noFill/>
                    </a:lnB>
                    <a:solidFill>
                      <a:schemeClr val="accent1">
                        <a:lumMod val="40000"/>
                        <a:lumOff val="60000"/>
                      </a:schemeClr>
                    </a:solidFill>
                  </a:tcPr>
                </a:tc>
                <a:tc>
                  <a:txBody>
                    <a:bodyPr/>
                    <a:lstStyle/>
                    <a:p>
                      <a:pPr algn="ctr"/>
                      <a:r>
                        <a:rPr lang="en-US" sz="1200" b="0" dirty="0">
                          <a:solidFill>
                            <a:srgbClr val="002060"/>
                          </a:solidFill>
                          <a:latin typeface="Calibri" pitchFamily="34" charset="0"/>
                        </a:rPr>
                        <a:t>-11.0 FTE *</a:t>
                      </a:r>
                    </a:p>
                  </a:txBody>
                  <a:tcPr marT="34290" marB="34290" anchor="ctr">
                    <a:lnB w="12700" cmpd="sng">
                      <a:noFill/>
                    </a:lnB>
                    <a:solidFill>
                      <a:schemeClr val="accent1">
                        <a:lumMod val="40000"/>
                        <a:lumOff val="60000"/>
                      </a:schemeClr>
                    </a:solidFill>
                  </a:tcPr>
                </a:tc>
                <a:tc>
                  <a:txBody>
                    <a:bodyPr/>
                    <a:lstStyle/>
                    <a:p>
                      <a:pPr algn="ctr"/>
                      <a:r>
                        <a:rPr lang="en-US" sz="1200" b="0" dirty="0">
                          <a:solidFill>
                            <a:srgbClr val="002060"/>
                          </a:solidFill>
                          <a:latin typeface="Calibri" pitchFamily="34" charset="0"/>
                        </a:rPr>
                        <a:t>-0- FTE</a:t>
                      </a:r>
                    </a:p>
                  </a:txBody>
                  <a:tcPr marT="34290" marB="34290" anchor="ctr">
                    <a:lnB w="12700" cmpd="sng">
                      <a:noFill/>
                    </a:lnB>
                    <a:solidFill>
                      <a:schemeClr val="accent1">
                        <a:lumMod val="40000"/>
                        <a:lumOff val="60000"/>
                      </a:schemeClr>
                    </a:solidFill>
                  </a:tcPr>
                </a:tc>
                <a:tc>
                  <a:txBody>
                    <a:bodyPr/>
                    <a:lstStyle/>
                    <a:p>
                      <a:pPr algn="ctr"/>
                      <a:r>
                        <a:rPr lang="en-US" sz="1200" b="0" dirty="0">
                          <a:solidFill>
                            <a:srgbClr val="002060"/>
                          </a:solidFill>
                          <a:latin typeface="Calibri" pitchFamily="34" charset="0"/>
                        </a:rPr>
                        <a:t>-0- FTE</a:t>
                      </a:r>
                    </a:p>
                  </a:txBody>
                  <a:tcPr marT="34290" marB="34290" anchor="ctr">
                    <a:lnB w="12700" cmpd="sng">
                      <a:noFill/>
                    </a:lnB>
                    <a:solidFill>
                      <a:schemeClr val="accent1">
                        <a:lumMod val="40000"/>
                        <a:lumOff val="60000"/>
                      </a:schemeClr>
                    </a:solidFill>
                  </a:tcPr>
                </a:tc>
                <a:tc>
                  <a:txBody>
                    <a:bodyPr/>
                    <a:lstStyle/>
                    <a:p>
                      <a:pPr algn="ctr"/>
                      <a:r>
                        <a:rPr lang="en-US" sz="1200" b="0" dirty="0">
                          <a:solidFill>
                            <a:srgbClr val="002060"/>
                          </a:solidFill>
                          <a:latin typeface="Calibri" pitchFamily="34" charset="0"/>
                        </a:rPr>
                        <a:t>-0- FTE</a:t>
                      </a:r>
                    </a:p>
                  </a:txBody>
                  <a:tcPr marT="34290" marB="34290" anchor="ctr">
                    <a:lnB w="12700" cmpd="sng">
                      <a:noFill/>
                    </a:lnB>
                    <a:solidFill>
                      <a:schemeClr val="accent1">
                        <a:lumMod val="40000"/>
                        <a:lumOff val="60000"/>
                      </a:schemeClr>
                    </a:solidFill>
                  </a:tcPr>
                </a:tc>
                <a:extLst>
                  <a:ext uri="{0D108BD9-81ED-4DB2-BD59-A6C34878D82A}">
                    <a16:rowId xmlns:a16="http://schemas.microsoft.com/office/drawing/2014/main" val="10003"/>
                  </a:ext>
                </a:extLst>
              </a:tr>
              <a:tr h="240693">
                <a:tc>
                  <a:txBody>
                    <a:bodyPr/>
                    <a:lstStyle/>
                    <a:p>
                      <a:r>
                        <a:rPr lang="en-US" sz="1100" b="0" i="1" dirty="0">
                          <a:latin typeface="Calibri" pitchFamily="34" charset="0"/>
                        </a:rPr>
                        <a:t>Transferred </a:t>
                      </a:r>
                      <a:r>
                        <a:rPr lang="en-US" sz="1100" b="0" i="0" dirty="0">
                          <a:latin typeface="Calibri" pitchFamily="34" charset="0"/>
                        </a:rPr>
                        <a:t>Positions</a:t>
                      </a:r>
                      <a:endParaRPr lang="en-US" sz="1100" b="0" i="1" dirty="0">
                        <a:latin typeface="Calibri" pitchFamily="34" charset="0"/>
                      </a:endParaRPr>
                    </a:p>
                  </a:txBody>
                  <a:tcPr marT="34290" marB="34290"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200" b="0" dirty="0">
                          <a:solidFill>
                            <a:srgbClr val="002060"/>
                          </a:solidFill>
                          <a:latin typeface="Calibri" pitchFamily="34" charset="0"/>
                        </a:rPr>
                        <a:t>-0- FTE</a:t>
                      </a:r>
                    </a:p>
                  </a:txBody>
                  <a:tcPr marT="34290" marB="34290"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200" b="0" dirty="0">
                          <a:solidFill>
                            <a:srgbClr val="002060"/>
                          </a:solidFill>
                          <a:latin typeface="Calibri" pitchFamily="34" charset="0"/>
                        </a:rPr>
                        <a:t>-0- FTE</a:t>
                      </a:r>
                    </a:p>
                  </a:txBody>
                  <a:tcPr marT="34290" marB="34290"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200" b="0" dirty="0">
                          <a:solidFill>
                            <a:srgbClr val="002060"/>
                          </a:solidFill>
                          <a:latin typeface="Calibri" pitchFamily="34" charset="0"/>
                        </a:rPr>
                        <a:t>-0- FTE</a:t>
                      </a:r>
                    </a:p>
                  </a:txBody>
                  <a:tcPr marT="34290" marB="34290"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002060"/>
                          </a:solidFill>
                          <a:latin typeface="Calibri" pitchFamily="34" charset="0"/>
                        </a:rPr>
                        <a:t>-0- FTE</a:t>
                      </a:r>
                    </a:p>
                  </a:txBody>
                  <a:tcPr marT="34290" marB="34290"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002060"/>
                          </a:solidFill>
                          <a:latin typeface="Calibri" pitchFamily="34" charset="0"/>
                        </a:rPr>
                        <a:t>-0- FTE</a:t>
                      </a:r>
                    </a:p>
                  </a:txBody>
                  <a:tcPr marT="34290" marB="34290"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4"/>
                  </a:ext>
                </a:extLst>
              </a:tr>
              <a:tr h="353852">
                <a:tc>
                  <a:txBody>
                    <a:bodyPr/>
                    <a:lstStyle/>
                    <a:p>
                      <a:r>
                        <a:rPr lang="en-US" sz="1100" b="1" dirty="0">
                          <a:solidFill>
                            <a:schemeClr val="bg1"/>
                          </a:solidFill>
                          <a:latin typeface="Calibri" pitchFamily="34" charset="0"/>
                        </a:rPr>
                        <a:t>Total Positions Requested</a:t>
                      </a:r>
                    </a:p>
                  </a:txBody>
                  <a:tcPr marT="34290" marB="34290" anchor="ctr">
                    <a:lnL w="12700" cmpd="sng">
                      <a:noFill/>
                    </a:lnL>
                    <a:lnR w="12700" cmpd="sng">
                      <a:noFill/>
                    </a:lnR>
                    <a:lnT w="12700" cmpd="sng">
                      <a:noFill/>
                    </a:lnT>
                    <a:lnB w="28575"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en-US" sz="1100" b="1" dirty="0">
                          <a:solidFill>
                            <a:schemeClr val="bg1"/>
                          </a:solidFill>
                          <a:latin typeface="Calibri" pitchFamily="34" charset="0"/>
                        </a:rPr>
                        <a:t>12.0</a:t>
                      </a:r>
                      <a:r>
                        <a:rPr lang="en-US" sz="1100" b="1" baseline="0" dirty="0">
                          <a:solidFill>
                            <a:schemeClr val="bg1"/>
                          </a:solidFill>
                          <a:latin typeface="Calibri" pitchFamily="34" charset="0"/>
                        </a:rPr>
                        <a:t> FTE</a:t>
                      </a:r>
                      <a:endParaRPr lang="en-US" sz="1100" b="1" dirty="0">
                        <a:solidFill>
                          <a:schemeClr val="bg1"/>
                        </a:solidFill>
                        <a:latin typeface="Calibri" pitchFamily="34" charset="0"/>
                      </a:endParaRPr>
                    </a:p>
                  </a:txBody>
                  <a:tcPr marT="34290" marB="34290" anchor="ctr">
                    <a:lnL w="12700" cmpd="sng">
                      <a:noFill/>
                    </a:lnL>
                    <a:lnR w="12700" cmpd="sng">
                      <a:noFill/>
                    </a:lnR>
                    <a:lnT w="12700" cmpd="sng">
                      <a:noFill/>
                    </a:lnT>
                    <a:lnB w="28575"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en-US" sz="1100" b="1" dirty="0">
                          <a:solidFill>
                            <a:schemeClr val="bg1"/>
                          </a:solidFill>
                          <a:latin typeface="Calibri" pitchFamily="34" charset="0"/>
                        </a:rPr>
                        <a:t>121.0</a:t>
                      </a:r>
                      <a:r>
                        <a:rPr lang="en-US" sz="1100" b="1" baseline="0" dirty="0">
                          <a:solidFill>
                            <a:schemeClr val="bg1"/>
                          </a:solidFill>
                          <a:latin typeface="Calibri" pitchFamily="34" charset="0"/>
                        </a:rPr>
                        <a:t> </a:t>
                      </a:r>
                      <a:r>
                        <a:rPr lang="en-US" sz="1100" b="1" dirty="0">
                          <a:solidFill>
                            <a:schemeClr val="bg1"/>
                          </a:solidFill>
                          <a:latin typeface="Calibri" pitchFamily="34" charset="0"/>
                        </a:rPr>
                        <a:t>FTE</a:t>
                      </a:r>
                    </a:p>
                  </a:txBody>
                  <a:tcPr marT="34290" marB="34290" anchor="ctr">
                    <a:lnL w="12700" cmpd="sng">
                      <a:noFill/>
                    </a:lnL>
                    <a:lnR w="12700" cmpd="sng">
                      <a:noFill/>
                    </a:lnR>
                    <a:lnT w="12700" cmpd="sng">
                      <a:noFill/>
                    </a:lnT>
                    <a:lnB w="28575"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en-US" sz="1100" b="1" dirty="0">
                          <a:solidFill>
                            <a:schemeClr val="bg1"/>
                          </a:solidFill>
                          <a:latin typeface="Calibri" pitchFamily="34" charset="0"/>
                        </a:rPr>
                        <a:t>116.0</a:t>
                      </a:r>
                      <a:r>
                        <a:rPr lang="en-US" sz="1100" b="1" baseline="0" dirty="0">
                          <a:solidFill>
                            <a:schemeClr val="bg1"/>
                          </a:solidFill>
                          <a:latin typeface="Calibri" pitchFamily="34" charset="0"/>
                        </a:rPr>
                        <a:t> </a:t>
                      </a:r>
                      <a:r>
                        <a:rPr lang="en-US" sz="1100" b="1" dirty="0">
                          <a:solidFill>
                            <a:schemeClr val="bg1"/>
                          </a:solidFill>
                          <a:latin typeface="Calibri" pitchFamily="34" charset="0"/>
                        </a:rPr>
                        <a:t>FTE</a:t>
                      </a:r>
                    </a:p>
                  </a:txBody>
                  <a:tcPr marT="34290" marB="34290" anchor="ctr">
                    <a:lnL w="12700" cmpd="sng">
                      <a:noFill/>
                    </a:lnL>
                    <a:lnR w="12700" cmpd="sng">
                      <a:noFill/>
                    </a:lnR>
                    <a:lnT w="12700" cmpd="sng">
                      <a:noFill/>
                    </a:lnT>
                    <a:lnB w="28575"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en-US" sz="1100" b="1" dirty="0">
                          <a:solidFill>
                            <a:schemeClr val="bg1"/>
                          </a:solidFill>
                          <a:latin typeface="Calibri" pitchFamily="34" charset="0"/>
                        </a:rPr>
                        <a:t>18.0</a:t>
                      </a:r>
                      <a:r>
                        <a:rPr lang="en-US" sz="1100" b="1" baseline="0" dirty="0">
                          <a:solidFill>
                            <a:schemeClr val="bg1"/>
                          </a:solidFill>
                          <a:latin typeface="Calibri" pitchFamily="34" charset="0"/>
                        </a:rPr>
                        <a:t> </a:t>
                      </a:r>
                      <a:r>
                        <a:rPr lang="en-US" sz="1100" b="1" dirty="0">
                          <a:solidFill>
                            <a:schemeClr val="bg1"/>
                          </a:solidFill>
                          <a:latin typeface="Calibri" pitchFamily="34" charset="0"/>
                        </a:rPr>
                        <a:t>FTE</a:t>
                      </a:r>
                    </a:p>
                  </a:txBody>
                  <a:tcPr marT="34290" marB="34290" anchor="ctr">
                    <a:lnL w="12700" cmpd="sng">
                      <a:noFill/>
                    </a:lnL>
                    <a:lnR w="12700" cmpd="sng">
                      <a:noFill/>
                    </a:lnR>
                    <a:lnT w="12700" cmpd="sng">
                      <a:noFill/>
                    </a:lnT>
                    <a:lnB w="28575"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en-US" sz="1100" b="1" dirty="0">
                          <a:solidFill>
                            <a:schemeClr val="bg1"/>
                          </a:solidFill>
                          <a:latin typeface="Calibri" pitchFamily="34" charset="0"/>
                        </a:rPr>
                        <a:t>7.0</a:t>
                      </a:r>
                      <a:r>
                        <a:rPr lang="en-US" sz="1100" b="1" baseline="0" dirty="0">
                          <a:solidFill>
                            <a:schemeClr val="bg1"/>
                          </a:solidFill>
                          <a:latin typeface="Calibri" pitchFamily="34" charset="0"/>
                        </a:rPr>
                        <a:t> </a:t>
                      </a:r>
                      <a:r>
                        <a:rPr lang="en-US" sz="1100" b="1" dirty="0">
                          <a:solidFill>
                            <a:schemeClr val="bg1"/>
                          </a:solidFill>
                          <a:latin typeface="Calibri" pitchFamily="34" charset="0"/>
                        </a:rPr>
                        <a:t>FTE</a:t>
                      </a:r>
                    </a:p>
                  </a:txBody>
                  <a:tcPr marT="34290" marB="34290" anchor="ctr">
                    <a:lnL w="12700" cmpd="sng">
                      <a:noFill/>
                    </a:lnL>
                    <a:lnR w="12700" cmpd="sng">
                      <a:noFill/>
                    </a:lnR>
                    <a:lnT w="12700" cmpd="sng">
                      <a:noFill/>
                    </a:lnT>
                    <a:lnB w="28575"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5"/>
                  </a:ext>
                </a:extLst>
              </a:tr>
              <a:tr h="123993">
                <a:tc>
                  <a:txBody>
                    <a:bodyPr/>
                    <a:lstStyle/>
                    <a:p>
                      <a:endParaRPr lang="en-US" sz="400" b="1" i="1" dirty="0">
                        <a:solidFill>
                          <a:schemeClr val="bg1"/>
                        </a:solidFill>
                        <a:latin typeface="Calibri" pitchFamily="34" charset="0"/>
                      </a:endParaRPr>
                    </a:p>
                  </a:txBody>
                  <a:tcPr marT="34290" marB="34290" anchor="ct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accent3"/>
                    </a:solidFill>
                  </a:tcPr>
                </a:tc>
                <a:tc>
                  <a:txBody>
                    <a:bodyPr/>
                    <a:lstStyle/>
                    <a:p>
                      <a:pPr algn="ctr"/>
                      <a:endParaRPr lang="en-US" sz="400" b="1" dirty="0">
                        <a:solidFill>
                          <a:schemeClr val="bg1"/>
                        </a:solidFill>
                        <a:latin typeface="Calibri" pitchFamily="34" charset="0"/>
                      </a:endParaRPr>
                    </a:p>
                  </a:txBody>
                  <a:tcPr marT="34290" marB="34290" anchor="ct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accent3"/>
                    </a:solidFill>
                  </a:tcPr>
                </a:tc>
                <a:tc>
                  <a:txBody>
                    <a:bodyPr/>
                    <a:lstStyle/>
                    <a:p>
                      <a:pPr algn="ctr"/>
                      <a:endParaRPr lang="en-US" sz="400" b="1" dirty="0">
                        <a:solidFill>
                          <a:schemeClr val="bg1"/>
                        </a:solidFill>
                        <a:latin typeface="Calibri" pitchFamily="34" charset="0"/>
                      </a:endParaRPr>
                    </a:p>
                  </a:txBody>
                  <a:tcPr marT="34290" marB="34290" anchor="ct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accent3"/>
                    </a:solidFill>
                  </a:tcPr>
                </a:tc>
                <a:tc>
                  <a:txBody>
                    <a:bodyPr/>
                    <a:lstStyle/>
                    <a:p>
                      <a:pPr algn="ctr"/>
                      <a:endParaRPr lang="en-US" sz="400" b="1" dirty="0">
                        <a:solidFill>
                          <a:schemeClr val="bg1"/>
                        </a:solidFill>
                        <a:latin typeface="Calibri" pitchFamily="34" charset="0"/>
                      </a:endParaRPr>
                    </a:p>
                  </a:txBody>
                  <a:tcPr marT="34290" marB="34290" anchor="ct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accent3"/>
                    </a:solidFill>
                  </a:tcPr>
                </a:tc>
                <a:tc>
                  <a:txBody>
                    <a:bodyPr/>
                    <a:lstStyle/>
                    <a:p>
                      <a:pPr algn="ctr"/>
                      <a:endParaRPr lang="en-US" sz="400" b="1" dirty="0">
                        <a:solidFill>
                          <a:schemeClr val="bg1"/>
                        </a:solidFill>
                        <a:latin typeface="Calibri" pitchFamily="34" charset="0"/>
                      </a:endParaRPr>
                    </a:p>
                  </a:txBody>
                  <a:tcPr marT="34290" marB="34290" anchor="ct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accent3"/>
                    </a:solidFill>
                  </a:tcPr>
                </a:tc>
                <a:tc>
                  <a:txBody>
                    <a:bodyPr/>
                    <a:lstStyle/>
                    <a:p>
                      <a:pPr algn="ctr"/>
                      <a:endParaRPr lang="en-US" sz="400" b="1" dirty="0">
                        <a:solidFill>
                          <a:schemeClr val="bg1"/>
                        </a:solidFill>
                        <a:latin typeface="Calibri" pitchFamily="34" charset="0"/>
                      </a:endParaRPr>
                    </a:p>
                  </a:txBody>
                  <a:tcPr marT="34290" marB="34290" anchor="ct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accent3"/>
                    </a:solidFill>
                  </a:tcPr>
                </a:tc>
                <a:extLst>
                  <a:ext uri="{0D108BD9-81ED-4DB2-BD59-A6C34878D82A}">
                    <a16:rowId xmlns:a16="http://schemas.microsoft.com/office/drawing/2014/main" val="10006"/>
                  </a:ext>
                </a:extLst>
              </a:tr>
              <a:tr h="226105">
                <a:tc>
                  <a:txBody>
                    <a:bodyPr/>
                    <a:lstStyle/>
                    <a:p>
                      <a:r>
                        <a:rPr lang="en-US" sz="1100" b="1" dirty="0">
                          <a:latin typeface="Calibri" pitchFamily="34" charset="0"/>
                        </a:rPr>
                        <a:t>General Fund (GF)</a:t>
                      </a:r>
                    </a:p>
                  </a:txBody>
                  <a:tcPr marT="34290" marB="34290" anchor="ctr">
                    <a:lnT w="28575" cap="flat" cmpd="sng" algn="ctr">
                      <a:solidFill>
                        <a:schemeClr val="accent1">
                          <a:lumMod val="75000"/>
                        </a:schemeClr>
                      </a:solidFill>
                      <a:prstDash val="solid"/>
                      <a:round/>
                      <a:headEnd type="none" w="med" len="med"/>
                      <a:tailEnd type="none" w="med" len="med"/>
                    </a:lnT>
                    <a:solidFill>
                      <a:schemeClr val="accent1">
                        <a:lumMod val="40000"/>
                        <a:lumOff val="60000"/>
                      </a:schemeClr>
                    </a:solidFill>
                  </a:tcPr>
                </a:tc>
                <a:tc>
                  <a:txBody>
                    <a:bodyPr/>
                    <a:lstStyle/>
                    <a:p>
                      <a:pPr algn="r"/>
                      <a:r>
                        <a:rPr lang="en-US" sz="1100" b="0" dirty="0">
                          <a:solidFill>
                            <a:srgbClr val="002060"/>
                          </a:solidFill>
                          <a:latin typeface="Calibri" pitchFamily="34" charset="0"/>
                        </a:rPr>
                        <a:t>$ 0</a:t>
                      </a:r>
                    </a:p>
                  </a:txBody>
                  <a:tcPr marT="34290" marB="34290" anchor="ctr">
                    <a:lnT w="28575" cap="flat" cmpd="sng" algn="ctr">
                      <a:solidFill>
                        <a:schemeClr val="accent1">
                          <a:lumMod val="75000"/>
                        </a:schemeClr>
                      </a:solidFill>
                      <a:prstDash val="solid"/>
                      <a:round/>
                      <a:headEnd type="none" w="med" len="med"/>
                      <a:tailEnd type="none" w="med" len="med"/>
                    </a:lnT>
                    <a:solidFill>
                      <a:schemeClr val="accent1">
                        <a:lumMod val="40000"/>
                        <a:lumOff val="60000"/>
                      </a:schemeClr>
                    </a:solidFill>
                  </a:tcPr>
                </a:tc>
                <a:tc>
                  <a:txBody>
                    <a:bodyPr/>
                    <a:lstStyle/>
                    <a:p>
                      <a:pPr algn="r"/>
                      <a:r>
                        <a:rPr lang="en-US" sz="1100" b="0" dirty="0">
                          <a:solidFill>
                            <a:srgbClr val="002060"/>
                          </a:solidFill>
                          <a:latin typeface="Calibri" pitchFamily="34" charset="0"/>
                        </a:rPr>
                        <a:t>$ 0</a:t>
                      </a:r>
                    </a:p>
                  </a:txBody>
                  <a:tcPr marT="34290" marB="34290" anchor="ctr">
                    <a:lnT w="28575" cap="flat" cmpd="sng" algn="ctr">
                      <a:solidFill>
                        <a:schemeClr val="accent1">
                          <a:lumMod val="75000"/>
                        </a:schemeClr>
                      </a:solidFill>
                      <a:prstDash val="solid"/>
                      <a:round/>
                      <a:headEnd type="none" w="med" len="med"/>
                      <a:tailEnd type="none" w="med" len="med"/>
                    </a:lnT>
                    <a:solidFill>
                      <a:schemeClr val="accent1">
                        <a:lumMod val="40000"/>
                        <a:lumOff val="60000"/>
                      </a:schemeClr>
                    </a:solidFill>
                  </a:tcPr>
                </a:tc>
                <a:tc>
                  <a:txBody>
                    <a:bodyPr/>
                    <a:lstStyle/>
                    <a:p>
                      <a:pPr algn="r"/>
                      <a:r>
                        <a:rPr lang="en-US" sz="1100" b="0" dirty="0">
                          <a:solidFill>
                            <a:srgbClr val="002060"/>
                          </a:solidFill>
                          <a:latin typeface="Calibri" pitchFamily="34" charset="0"/>
                        </a:rPr>
                        <a:t>$ 5,413,995</a:t>
                      </a:r>
                    </a:p>
                  </a:txBody>
                  <a:tcPr marT="34290" marB="34290" anchor="ctr">
                    <a:lnT w="28575" cap="flat" cmpd="sng" algn="ctr">
                      <a:solidFill>
                        <a:schemeClr val="accent1">
                          <a:lumMod val="75000"/>
                        </a:schemeClr>
                      </a:solidFill>
                      <a:prstDash val="solid"/>
                      <a:round/>
                      <a:headEnd type="none" w="med" len="med"/>
                      <a:tailEnd type="none" w="med" len="med"/>
                    </a:lnT>
                    <a:solidFill>
                      <a:schemeClr val="accent1">
                        <a:lumMod val="40000"/>
                        <a:lumOff val="60000"/>
                      </a:schemeClr>
                    </a:solidFill>
                  </a:tcPr>
                </a:tc>
                <a:tc>
                  <a:txBody>
                    <a:bodyPr/>
                    <a:lstStyle/>
                    <a:p>
                      <a:pPr algn="r"/>
                      <a:r>
                        <a:rPr lang="en-US" sz="1100" b="0" dirty="0">
                          <a:solidFill>
                            <a:srgbClr val="002060"/>
                          </a:solidFill>
                          <a:latin typeface="Calibri" pitchFamily="34" charset="0"/>
                        </a:rPr>
                        <a:t>$ 920,050</a:t>
                      </a:r>
                    </a:p>
                  </a:txBody>
                  <a:tcPr marT="34290" marB="34290" anchor="ctr">
                    <a:lnT w="28575" cap="flat" cmpd="sng" algn="ctr">
                      <a:solidFill>
                        <a:schemeClr val="accent1">
                          <a:lumMod val="75000"/>
                        </a:schemeClr>
                      </a:solidFill>
                      <a:prstDash val="solid"/>
                      <a:round/>
                      <a:headEnd type="none" w="med" len="med"/>
                      <a:tailEnd type="none" w="med" len="med"/>
                    </a:lnT>
                    <a:solidFill>
                      <a:schemeClr val="accent1">
                        <a:lumMod val="40000"/>
                        <a:lumOff val="60000"/>
                      </a:schemeClr>
                    </a:solidFill>
                  </a:tcPr>
                </a:tc>
                <a:tc>
                  <a:txBody>
                    <a:bodyPr/>
                    <a:lstStyle/>
                    <a:p>
                      <a:pPr algn="r"/>
                      <a:r>
                        <a:rPr lang="en-US" sz="1100" b="0" dirty="0">
                          <a:solidFill>
                            <a:srgbClr val="002060"/>
                          </a:solidFill>
                          <a:latin typeface="Calibri" pitchFamily="34" charset="0"/>
                        </a:rPr>
                        <a:t>$</a:t>
                      </a:r>
                      <a:r>
                        <a:rPr lang="en-US" sz="1100" b="0" baseline="0" dirty="0">
                          <a:solidFill>
                            <a:srgbClr val="002060"/>
                          </a:solidFill>
                          <a:latin typeface="Calibri" pitchFamily="34" charset="0"/>
                        </a:rPr>
                        <a:t> 0</a:t>
                      </a:r>
                      <a:endParaRPr lang="en-US" sz="1100" b="0" dirty="0">
                        <a:solidFill>
                          <a:srgbClr val="002060"/>
                        </a:solidFill>
                        <a:latin typeface="Calibri" pitchFamily="34" charset="0"/>
                      </a:endParaRPr>
                    </a:p>
                  </a:txBody>
                  <a:tcPr marT="34290" marB="34290" anchor="ctr">
                    <a:lnT w="28575" cap="flat" cmpd="sng" algn="ctr">
                      <a:solidFill>
                        <a:schemeClr val="accent1">
                          <a:lumMod val="75000"/>
                        </a:schemeClr>
                      </a:solidFill>
                      <a:prstDash val="solid"/>
                      <a:round/>
                      <a:headEnd type="none" w="med" len="med"/>
                      <a:tailEnd type="none" w="med" len="med"/>
                    </a:lnT>
                    <a:solidFill>
                      <a:schemeClr val="accent1">
                        <a:lumMod val="40000"/>
                        <a:lumOff val="60000"/>
                      </a:schemeClr>
                    </a:solidFill>
                  </a:tcPr>
                </a:tc>
                <a:extLst>
                  <a:ext uri="{0D108BD9-81ED-4DB2-BD59-A6C34878D82A}">
                    <a16:rowId xmlns:a16="http://schemas.microsoft.com/office/drawing/2014/main" val="10007"/>
                  </a:ext>
                </a:extLst>
              </a:tr>
              <a:tr h="226105">
                <a:tc>
                  <a:txBody>
                    <a:bodyPr/>
                    <a:lstStyle/>
                    <a:p>
                      <a:pPr lvl="0"/>
                      <a:r>
                        <a:rPr lang="en-US" sz="1100" b="1" i="1" dirty="0">
                          <a:effectLst>
                            <a:outerShdw blurRad="38100" dist="38100" dir="2700000" algn="tl">
                              <a:srgbClr val="000000">
                                <a:alpha val="43137"/>
                              </a:srgbClr>
                            </a:outerShdw>
                          </a:effectLst>
                          <a:latin typeface="Calibri" pitchFamily="34" charset="0"/>
                        </a:rPr>
                        <a:t>GF</a:t>
                      </a:r>
                      <a:r>
                        <a:rPr lang="en-US" sz="1100" b="0" dirty="0">
                          <a:latin typeface="Calibri" pitchFamily="34" charset="0"/>
                        </a:rPr>
                        <a:t> </a:t>
                      </a:r>
                      <a:r>
                        <a:rPr lang="en-US" sz="1100" b="0" i="1" dirty="0">
                          <a:latin typeface="Calibri" pitchFamily="34" charset="0"/>
                        </a:rPr>
                        <a:t>Percentage</a:t>
                      </a:r>
                      <a:r>
                        <a:rPr lang="en-US" sz="1100" b="0" dirty="0">
                          <a:latin typeface="Calibri" pitchFamily="34" charset="0"/>
                        </a:rPr>
                        <a:t> of </a:t>
                      </a:r>
                      <a:r>
                        <a:rPr lang="en-US" sz="1100" b="1" i="1" dirty="0">
                          <a:effectLst>
                            <a:outerShdw blurRad="38100" dist="38100" dir="2700000" algn="tl">
                              <a:srgbClr val="000000">
                                <a:alpha val="43137"/>
                              </a:srgbClr>
                            </a:outerShdw>
                          </a:effectLst>
                          <a:latin typeface="Calibri" pitchFamily="34" charset="0"/>
                        </a:rPr>
                        <a:t>901</a:t>
                      </a:r>
                      <a:r>
                        <a:rPr lang="en-US" sz="1100" b="0" dirty="0">
                          <a:latin typeface="Calibri" pitchFamily="34" charset="0"/>
                        </a:rPr>
                        <a:t> Budget</a:t>
                      </a:r>
                    </a:p>
                  </a:txBody>
                  <a:tcPr marT="34290" marB="34290" anchor="ctr">
                    <a:solidFill>
                      <a:schemeClr val="accent1">
                        <a:lumMod val="20000"/>
                        <a:lumOff val="80000"/>
                      </a:schemeClr>
                    </a:solidFill>
                  </a:tcPr>
                </a:tc>
                <a:tc>
                  <a:txBody>
                    <a:bodyPr/>
                    <a:lstStyle/>
                    <a:p>
                      <a:pPr algn="r"/>
                      <a:r>
                        <a:rPr lang="en-US" sz="1100" b="1" i="1" dirty="0">
                          <a:solidFill>
                            <a:srgbClr val="002060"/>
                          </a:solidFill>
                          <a:effectLst>
                            <a:outerShdw blurRad="38100" dist="38100" dir="2700000" algn="tl">
                              <a:srgbClr val="000000">
                                <a:alpha val="43137"/>
                              </a:srgbClr>
                            </a:outerShdw>
                          </a:effectLst>
                          <a:latin typeface="Calibri" pitchFamily="34" charset="0"/>
                        </a:rPr>
                        <a:t>0 % </a:t>
                      </a:r>
                    </a:p>
                  </a:txBody>
                  <a:tcPr marT="34290" marB="34290" anchor="ctr">
                    <a:solidFill>
                      <a:schemeClr val="accent1">
                        <a:lumMod val="20000"/>
                        <a:lumOff val="80000"/>
                      </a:schemeClr>
                    </a:solidFill>
                  </a:tcPr>
                </a:tc>
                <a:tc>
                  <a:txBody>
                    <a:bodyPr/>
                    <a:lstStyle/>
                    <a:p>
                      <a:pPr algn="r"/>
                      <a:r>
                        <a:rPr lang="en-US" sz="1100" b="1" i="1" dirty="0">
                          <a:solidFill>
                            <a:srgbClr val="002060"/>
                          </a:solidFill>
                          <a:effectLst>
                            <a:outerShdw blurRad="38100" dist="38100" dir="2700000" algn="tl">
                              <a:srgbClr val="000000">
                                <a:alpha val="43137"/>
                              </a:srgbClr>
                            </a:outerShdw>
                          </a:effectLst>
                          <a:latin typeface="Calibri" pitchFamily="34" charset="0"/>
                        </a:rPr>
                        <a:t>0 %</a:t>
                      </a:r>
                    </a:p>
                  </a:txBody>
                  <a:tcPr marT="34290" marB="34290" anchor="ctr">
                    <a:solidFill>
                      <a:schemeClr val="accent1">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b="1" i="1" dirty="0">
                          <a:solidFill>
                            <a:srgbClr val="003366"/>
                          </a:solidFill>
                          <a:effectLst>
                            <a:outerShdw blurRad="38100" dist="38100" dir="2700000" algn="tl">
                              <a:srgbClr val="000000">
                                <a:alpha val="43137"/>
                              </a:srgbClr>
                            </a:outerShdw>
                          </a:effectLst>
                          <a:latin typeface="Calibri" pitchFamily="34" charset="0"/>
                        </a:rPr>
                        <a:t>12 %</a:t>
                      </a:r>
                    </a:p>
                  </a:txBody>
                  <a:tcPr marT="34290" marB="34290" anchor="ctr">
                    <a:solidFill>
                      <a:schemeClr val="accent1">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b="1" i="1" dirty="0">
                          <a:solidFill>
                            <a:srgbClr val="003366"/>
                          </a:solidFill>
                          <a:effectLst>
                            <a:outerShdw blurRad="38100" dist="38100" dir="2700000" algn="tl">
                              <a:srgbClr val="000000">
                                <a:alpha val="43137"/>
                              </a:srgbClr>
                            </a:outerShdw>
                          </a:effectLst>
                          <a:latin typeface="Calibri" pitchFamily="34" charset="0"/>
                        </a:rPr>
                        <a:t>15.44 %</a:t>
                      </a:r>
                    </a:p>
                  </a:txBody>
                  <a:tcPr marT="34290" marB="34290" anchor="ctr">
                    <a:solidFill>
                      <a:schemeClr val="accent1">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b="1" i="1" dirty="0">
                          <a:solidFill>
                            <a:schemeClr val="tx1"/>
                          </a:solidFill>
                          <a:effectLst>
                            <a:outerShdw blurRad="38100" dist="38100" dir="2700000" algn="tl">
                              <a:srgbClr val="000000">
                                <a:alpha val="43137"/>
                              </a:srgbClr>
                            </a:outerShdw>
                          </a:effectLst>
                          <a:latin typeface="Calibri" pitchFamily="34" charset="0"/>
                        </a:rPr>
                        <a:t>0 %</a:t>
                      </a:r>
                    </a:p>
                  </a:txBody>
                  <a:tcPr marT="34290" marB="34290" anchor="ctr">
                    <a:solidFill>
                      <a:schemeClr val="accent1">
                        <a:lumMod val="20000"/>
                        <a:lumOff val="80000"/>
                      </a:schemeClr>
                    </a:solidFill>
                  </a:tcPr>
                </a:tc>
                <a:extLst>
                  <a:ext uri="{0D108BD9-81ED-4DB2-BD59-A6C34878D82A}">
                    <a16:rowId xmlns:a16="http://schemas.microsoft.com/office/drawing/2014/main" val="10008"/>
                  </a:ext>
                </a:extLst>
              </a:tr>
              <a:tr h="540118">
                <a:tc>
                  <a:txBody>
                    <a:bodyPr/>
                    <a:lstStyle/>
                    <a:p>
                      <a:r>
                        <a:rPr lang="en-US" sz="1100" b="0" dirty="0">
                          <a:latin typeface="Calibri" pitchFamily="34" charset="0"/>
                        </a:rPr>
                        <a:t>Federal Funding (DOE</a:t>
                      </a:r>
                      <a:r>
                        <a:rPr lang="en-US" sz="1100" b="0" baseline="0" dirty="0">
                          <a:latin typeface="Calibri" pitchFamily="34" charset="0"/>
                        </a:rPr>
                        <a:t> and</a:t>
                      </a:r>
                      <a:r>
                        <a:rPr lang="en-US" sz="1100" b="0" dirty="0">
                          <a:latin typeface="Calibri" pitchFamily="34" charset="0"/>
                        </a:rPr>
                        <a:t> SSA</a:t>
                      </a:r>
                      <a:r>
                        <a:rPr lang="en-US" sz="1100" b="0" baseline="0" dirty="0">
                          <a:latin typeface="Calibri" pitchFamily="34" charset="0"/>
                        </a:rPr>
                        <a:t>)</a:t>
                      </a:r>
                      <a:endParaRPr lang="en-US" sz="1100" b="0" i="1" dirty="0">
                        <a:effectLst>
                          <a:outerShdw blurRad="38100" dist="38100" dir="2700000" algn="tl">
                            <a:srgbClr val="000000">
                              <a:alpha val="43137"/>
                            </a:srgbClr>
                          </a:outerShdw>
                        </a:effectLst>
                        <a:latin typeface="Calibri" pitchFamily="34" charset="0"/>
                      </a:endParaRPr>
                    </a:p>
                  </a:txBody>
                  <a:tcPr marT="34290" marB="34290" anchor="ctr">
                    <a:solidFill>
                      <a:schemeClr val="accent1">
                        <a:lumMod val="40000"/>
                        <a:lumOff val="60000"/>
                      </a:schemeClr>
                    </a:solidFill>
                  </a:tcPr>
                </a:tc>
                <a:tc>
                  <a:txBody>
                    <a:bodyPr/>
                    <a:lstStyle/>
                    <a:p>
                      <a:pPr algn="r"/>
                      <a:r>
                        <a:rPr lang="en-US" sz="1100" b="0" dirty="0">
                          <a:solidFill>
                            <a:srgbClr val="002060"/>
                          </a:solidFill>
                          <a:latin typeface="Calibri" pitchFamily="34" charset="0"/>
                        </a:rPr>
                        <a:t>$ 0</a:t>
                      </a:r>
                    </a:p>
                  </a:txBody>
                  <a:tcPr marT="34290" marB="34290" anchor="ctr">
                    <a:solidFill>
                      <a:schemeClr val="accent1">
                        <a:lumMod val="40000"/>
                        <a:lumOff val="60000"/>
                      </a:schemeClr>
                    </a:solidFill>
                  </a:tcPr>
                </a:tc>
                <a:tc>
                  <a:txBody>
                    <a:bodyPr/>
                    <a:lstStyle/>
                    <a:p>
                      <a:pPr algn="r"/>
                      <a:r>
                        <a:rPr lang="en-US" sz="1100" b="0" dirty="0">
                          <a:solidFill>
                            <a:srgbClr val="002060"/>
                          </a:solidFill>
                          <a:latin typeface="Calibri" pitchFamily="34" charset="0"/>
                        </a:rPr>
                        <a:t>$43,720,491</a:t>
                      </a:r>
                    </a:p>
                  </a:txBody>
                  <a:tcPr marT="34290" marB="34290" anchor="ctr">
                    <a:solidFill>
                      <a:schemeClr val="accent1">
                        <a:lumMod val="40000"/>
                        <a:lumOff val="60000"/>
                      </a:schemeClr>
                    </a:solidFill>
                  </a:tcPr>
                </a:tc>
                <a:tc>
                  <a:txBody>
                    <a:bodyPr/>
                    <a:lstStyle/>
                    <a:p>
                      <a:pPr algn="r"/>
                      <a:r>
                        <a:rPr lang="en-US" sz="1100" b="0" dirty="0">
                          <a:solidFill>
                            <a:srgbClr val="002060"/>
                          </a:solidFill>
                          <a:latin typeface="Calibri" pitchFamily="34" charset="0"/>
                        </a:rPr>
                        <a:t>$39,483,705</a:t>
                      </a:r>
                    </a:p>
                  </a:txBody>
                  <a:tcPr marT="34290" marB="34290" anchor="ctr">
                    <a:solidFill>
                      <a:schemeClr val="accent1">
                        <a:lumMod val="40000"/>
                        <a:lumOff val="60000"/>
                      </a:schemeClr>
                    </a:solidFill>
                  </a:tcPr>
                </a:tc>
                <a:tc>
                  <a:txBody>
                    <a:bodyPr/>
                    <a:lstStyle/>
                    <a:p>
                      <a:pPr algn="r"/>
                      <a:r>
                        <a:rPr lang="en-US" sz="1100" b="0" dirty="0">
                          <a:solidFill>
                            <a:srgbClr val="002060"/>
                          </a:solidFill>
                          <a:latin typeface="Calibri" pitchFamily="34" charset="0"/>
                        </a:rPr>
                        <a:t>$5,028,752</a:t>
                      </a:r>
                    </a:p>
                  </a:txBody>
                  <a:tcPr marT="34290" marB="34290" anchor="ctr">
                    <a:solidFill>
                      <a:schemeClr val="accent1">
                        <a:lumMod val="40000"/>
                        <a:lumOff val="60000"/>
                      </a:schemeClr>
                    </a:solidFill>
                  </a:tcPr>
                </a:tc>
                <a:tc>
                  <a:txBody>
                    <a:bodyPr/>
                    <a:lstStyle/>
                    <a:p>
                      <a:pPr algn="r"/>
                      <a:r>
                        <a:rPr lang="en-US" sz="1100" b="0" dirty="0">
                          <a:solidFill>
                            <a:srgbClr val="002060"/>
                          </a:solidFill>
                          <a:latin typeface="Calibri" pitchFamily="34" charset="0"/>
                        </a:rPr>
                        <a:t>$ 0</a:t>
                      </a:r>
                    </a:p>
                  </a:txBody>
                  <a:tcPr marT="34290" marB="34290" anchor="ctr">
                    <a:solidFill>
                      <a:schemeClr val="accent1">
                        <a:lumMod val="40000"/>
                        <a:lumOff val="60000"/>
                      </a:schemeClr>
                    </a:solidFill>
                  </a:tcPr>
                </a:tc>
                <a:extLst>
                  <a:ext uri="{0D108BD9-81ED-4DB2-BD59-A6C34878D82A}">
                    <a16:rowId xmlns:a16="http://schemas.microsoft.com/office/drawing/2014/main" val="10009"/>
                  </a:ext>
                </a:extLst>
              </a:tr>
              <a:tr h="533263">
                <a:tc>
                  <a:txBody>
                    <a:bodyPr/>
                    <a:lstStyle/>
                    <a:p>
                      <a:r>
                        <a:rPr lang="en-US" sz="1100" b="0" dirty="0">
                          <a:latin typeface="Calibri" pitchFamily="34" charset="0"/>
                        </a:rPr>
                        <a:t>Other Funds (C/A, </a:t>
                      </a:r>
                      <a:r>
                        <a:rPr lang="en-US" sz="1100" b="0" baseline="0" dirty="0">
                          <a:latin typeface="Calibri" pitchFamily="34" charset="0"/>
                        </a:rPr>
                        <a:t>BEN and interagency transfers and balance forward)</a:t>
                      </a:r>
                      <a:endParaRPr lang="en-US" sz="1100" b="0" i="1" dirty="0">
                        <a:effectLst>
                          <a:outerShdw blurRad="38100" dist="38100" dir="2700000" algn="tl">
                            <a:srgbClr val="000000">
                              <a:alpha val="43137"/>
                            </a:srgbClr>
                          </a:outerShdw>
                        </a:effectLst>
                        <a:latin typeface="Calibri" pitchFamily="34" charset="0"/>
                      </a:endParaRPr>
                    </a:p>
                  </a:txBody>
                  <a:tcPr marT="34290" marB="34290" anchor="ctr">
                    <a:lnB w="28575" cap="flat" cmpd="sng" algn="ctr">
                      <a:solidFill>
                        <a:schemeClr val="accent1">
                          <a:lumMod val="75000"/>
                        </a:schemeClr>
                      </a:solidFill>
                      <a:prstDash val="solid"/>
                      <a:round/>
                      <a:headEnd type="none" w="med" len="med"/>
                      <a:tailEnd type="none" w="med" len="med"/>
                    </a:lnB>
                    <a:solidFill>
                      <a:schemeClr val="accent1">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b="0" dirty="0">
                          <a:solidFill>
                            <a:srgbClr val="002060"/>
                          </a:solidFill>
                          <a:latin typeface="Calibri" pitchFamily="34" charset="0"/>
                        </a:rPr>
                        <a:t>$ 2,801,874</a:t>
                      </a:r>
                      <a:endParaRPr lang="en-US" sz="1100" b="0" i="1" dirty="0">
                        <a:solidFill>
                          <a:srgbClr val="FF0000"/>
                        </a:solidFill>
                        <a:latin typeface="Calibri" pitchFamily="34" charset="0"/>
                      </a:endParaRPr>
                    </a:p>
                  </a:txBody>
                  <a:tcPr marT="34290" marB="34290" anchor="ctr">
                    <a:lnB w="28575" cap="flat" cmpd="sng" algn="ctr">
                      <a:solidFill>
                        <a:schemeClr val="accent1">
                          <a:lumMod val="75000"/>
                        </a:schemeClr>
                      </a:solidFill>
                      <a:prstDash val="solid"/>
                      <a:round/>
                      <a:headEnd type="none" w="med" len="med"/>
                      <a:tailEnd type="none" w="med" len="med"/>
                    </a:lnB>
                    <a:solidFill>
                      <a:schemeClr val="accent1">
                        <a:lumMod val="20000"/>
                        <a:lumOff val="80000"/>
                      </a:schemeClr>
                    </a:solidFill>
                  </a:tcPr>
                </a:tc>
                <a:tc>
                  <a:txBody>
                    <a:bodyPr/>
                    <a:lstStyle/>
                    <a:p>
                      <a:pPr algn="r"/>
                      <a:r>
                        <a:rPr lang="en-US" sz="1100" b="0" dirty="0">
                          <a:solidFill>
                            <a:srgbClr val="002060"/>
                          </a:solidFill>
                          <a:latin typeface="Calibri" pitchFamily="34" charset="0"/>
                        </a:rPr>
                        <a:t>$ 0</a:t>
                      </a:r>
                    </a:p>
                  </a:txBody>
                  <a:tcPr marT="34290" marB="34290" anchor="ctr">
                    <a:lnB w="28575" cap="flat" cmpd="sng" algn="ctr">
                      <a:solidFill>
                        <a:schemeClr val="accent1">
                          <a:lumMod val="75000"/>
                        </a:schemeClr>
                      </a:solidFill>
                      <a:prstDash val="solid"/>
                      <a:round/>
                      <a:headEnd type="none" w="med" len="med"/>
                      <a:tailEnd type="none" w="med" len="med"/>
                    </a:lnB>
                    <a:solidFill>
                      <a:schemeClr val="accent1">
                        <a:lumMod val="20000"/>
                        <a:lumOff val="80000"/>
                      </a:schemeClr>
                    </a:solidFill>
                  </a:tcPr>
                </a:tc>
                <a:tc>
                  <a:txBody>
                    <a:bodyPr/>
                    <a:lstStyle/>
                    <a:p>
                      <a:pPr algn="r"/>
                      <a:r>
                        <a:rPr lang="en-US" sz="1100" b="0" dirty="0">
                          <a:solidFill>
                            <a:srgbClr val="002060"/>
                          </a:solidFill>
                          <a:latin typeface="Calibri" pitchFamily="34" charset="0"/>
                        </a:rPr>
                        <a:t>$210,518</a:t>
                      </a:r>
                    </a:p>
                  </a:txBody>
                  <a:tcPr marT="34290" marB="34290" anchor="ctr">
                    <a:lnB w="28575" cap="flat" cmpd="sng" algn="ctr">
                      <a:solidFill>
                        <a:schemeClr val="accent1">
                          <a:lumMod val="75000"/>
                        </a:schemeClr>
                      </a:solidFill>
                      <a:prstDash val="solid"/>
                      <a:round/>
                      <a:headEnd type="none" w="med" len="med"/>
                      <a:tailEnd type="none" w="med" len="med"/>
                    </a:lnB>
                    <a:solidFill>
                      <a:schemeClr val="accent1">
                        <a:lumMod val="20000"/>
                        <a:lumOff val="80000"/>
                      </a:schemeClr>
                    </a:solidFill>
                  </a:tcPr>
                </a:tc>
                <a:tc>
                  <a:txBody>
                    <a:bodyPr/>
                    <a:lstStyle/>
                    <a:p>
                      <a:pPr algn="r"/>
                      <a:r>
                        <a:rPr lang="en-US" sz="1100" b="0" dirty="0">
                          <a:solidFill>
                            <a:srgbClr val="002060"/>
                          </a:solidFill>
                          <a:latin typeface="Calibri" pitchFamily="34" charset="0"/>
                        </a:rPr>
                        <a:t>$ 10,000</a:t>
                      </a:r>
                    </a:p>
                  </a:txBody>
                  <a:tcPr marT="34290" marB="34290" anchor="ctr">
                    <a:lnB w="28575" cap="flat" cmpd="sng" algn="ctr">
                      <a:solidFill>
                        <a:schemeClr val="accent1">
                          <a:lumMod val="75000"/>
                        </a:schemeClr>
                      </a:solidFill>
                      <a:prstDash val="solid"/>
                      <a:round/>
                      <a:headEnd type="none" w="med" len="med"/>
                      <a:tailEnd type="none" w="med" len="med"/>
                    </a:lnB>
                    <a:solidFill>
                      <a:schemeClr val="accent1">
                        <a:lumMod val="20000"/>
                        <a:lumOff val="80000"/>
                      </a:schemeClr>
                    </a:solidFill>
                  </a:tcPr>
                </a:tc>
                <a:tc>
                  <a:txBody>
                    <a:bodyPr/>
                    <a:lstStyle/>
                    <a:p>
                      <a:pPr algn="r"/>
                      <a:r>
                        <a:rPr lang="en-US" sz="1100" b="0" dirty="0">
                          <a:solidFill>
                            <a:srgbClr val="002060"/>
                          </a:solidFill>
                          <a:latin typeface="Calibri" pitchFamily="34" charset="0"/>
                        </a:rPr>
                        <a:t>$ 8,671,434</a:t>
                      </a:r>
                    </a:p>
                  </a:txBody>
                  <a:tcPr marT="34290" marB="34290" anchor="ctr">
                    <a:lnB w="28575" cap="flat" cmpd="sng" algn="ctr">
                      <a:solidFill>
                        <a:schemeClr val="accent1">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0"/>
                  </a:ext>
                </a:extLst>
              </a:tr>
              <a:tr h="240693">
                <a:tc>
                  <a:txBody>
                    <a:bodyPr/>
                    <a:lstStyle/>
                    <a:p>
                      <a:r>
                        <a:rPr lang="en-US" sz="1200" b="1" dirty="0">
                          <a:solidFill>
                            <a:schemeClr val="bg1"/>
                          </a:solidFill>
                          <a:latin typeface="Calibri" pitchFamily="34" charset="0"/>
                        </a:rPr>
                        <a:t>Total Operating Budget</a:t>
                      </a:r>
                    </a:p>
                  </a:txBody>
                  <a:tcPr marT="34290" marB="34290" anchor="ct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accent1">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b="1" dirty="0">
                          <a:solidFill>
                            <a:schemeClr val="bg1"/>
                          </a:solidFill>
                          <a:latin typeface="Calibri" pitchFamily="34" charset="0"/>
                        </a:rPr>
                        <a:t>$ 2,801,874</a:t>
                      </a:r>
                      <a:endParaRPr lang="en-US" sz="1100" b="0" i="1" dirty="0">
                        <a:solidFill>
                          <a:schemeClr val="bg1"/>
                        </a:solidFill>
                        <a:latin typeface="Calibri" pitchFamily="34" charset="0"/>
                      </a:endParaRPr>
                    </a:p>
                  </a:txBody>
                  <a:tcPr marT="34290" marB="34290" anchor="ct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accent1">
                        <a:lumMod val="75000"/>
                      </a:schemeClr>
                    </a:solidFill>
                  </a:tcPr>
                </a:tc>
                <a:tc>
                  <a:txBody>
                    <a:bodyPr/>
                    <a:lstStyle/>
                    <a:p>
                      <a:pPr algn="r"/>
                      <a:r>
                        <a:rPr lang="en-US" sz="1100" b="1" dirty="0">
                          <a:solidFill>
                            <a:schemeClr val="bg1"/>
                          </a:solidFill>
                          <a:latin typeface="Calibri" pitchFamily="34" charset="0"/>
                        </a:rPr>
                        <a:t>$ 43,720,491</a:t>
                      </a:r>
                    </a:p>
                  </a:txBody>
                  <a:tcPr marT="34290" marB="34290" anchor="ct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accent1">
                        <a:lumMod val="75000"/>
                      </a:schemeClr>
                    </a:solidFill>
                  </a:tcPr>
                </a:tc>
                <a:tc>
                  <a:txBody>
                    <a:bodyPr/>
                    <a:lstStyle/>
                    <a:p>
                      <a:pPr algn="r"/>
                      <a:r>
                        <a:rPr lang="en-US" sz="1100" b="1" dirty="0">
                          <a:solidFill>
                            <a:schemeClr val="bg1"/>
                          </a:solidFill>
                          <a:latin typeface="Calibri" pitchFamily="34" charset="0"/>
                        </a:rPr>
                        <a:t>$ 45,108,218</a:t>
                      </a:r>
                    </a:p>
                  </a:txBody>
                  <a:tcPr marT="34290" marB="34290" anchor="ct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accent1">
                        <a:lumMod val="75000"/>
                      </a:schemeClr>
                    </a:solidFill>
                  </a:tcPr>
                </a:tc>
                <a:tc>
                  <a:txBody>
                    <a:bodyPr/>
                    <a:lstStyle/>
                    <a:p>
                      <a:pPr algn="r"/>
                      <a:r>
                        <a:rPr lang="en-US" sz="1100" b="1" dirty="0">
                          <a:solidFill>
                            <a:schemeClr val="bg1"/>
                          </a:solidFill>
                          <a:latin typeface="Calibri" pitchFamily="34" charset="0"/>
                        </a:rPr>
                        <a:t>$ 5,958,802</a:t>
                      </a:r>
                    </a:p>
                  </a:txBody>
                  <a:tcPr marT="34290" marB="34290" anchor="ct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accent1">
                        <a:lumMod val="75000"/>
                      </a:schemeClr>
                    </a:solidFill>
                  </a:tcPr>
                </a:tc>
                <a:tc>
                  <a:txBody>
                    <a:bodyPr/>
                    <a:lstStyle/>
                    <a:p>
                      <a:pPr algn="r"/>
                      <a:r>
                        <a:rPr lang="en-US" sz="1100" b="1" dirty="0">
                          <a:solidFill>
                            <a:schemeClr val="bg1"/>
                          </a:solidFill>
                          <a:latin typeface="Calibri" pitchFamily="34" charset="0"/>
                        </a:rPr>
                        <a:t>$ 8,671,434</a:t>
                      </a:r>
                    </a:p>
                  </a:txBody>
                  <a:tcPr marT="34290" marB="34290" anchor="ct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11"/>
                  </a:ext>
                </a:extLst>
              </a:tr>
              <a:tr h="299135">
                <a:tc gridSpan="6">
                  <a:txBody>
                    <a:bodyPr/>
                    <a:lstStyle/>
                    <a:p>
                      <a:r>
                        <a:rPr lang="en-US" sz="1400" b="1" dirty="0">
                          <a:solidFill>
                            <a:schemeClr val="bg1"/>
                          </a:solidFill>
                          <a:effectLst>
                            <a:outerShdw blurRad="38100" dist="38100" dir="2700000" algn="tl">
                              <a:srgbClr val="000000">
                                <a:alpha val="43137"/>
                              </a:srgbClr>
                            </a:outerShdw>
                          </a:effectLst>
                          <a:latin typeface="Calibri" pitchFamily="34" charset="0"/>
                        </a:rPr>
                        <a:t>TOTAL DIVISION OPERATING BUDGET			$ 106,260,819</a:t>
                      </a:r>
                    </a:p>
                  </a:txBody>
                  <a:tcPr marT="34290" marB="34290" anchor="ctr">
                    <a:lnT w="28575" cap="flat" cmpd="sng" algn="ctr">
                      <a:solidFill>
                        <a:schemeClr val="accent1">
                          <a:lumMod val="75000"/>
                        </a:schemeClr>
                      </a:solidFill>
                      <a:prstDash val="solid"/>
                      <a:round/>
                      <a:headEnd type="none" w="med" len="med"/>
                      <a:tailEnd type="none" w="med" len="med"/>
                    </a:lnT>
                    <a:solidFill>
                      <a:schemeClr val="accent1">
                        <a:lumMod val="5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0" i="1" dirty="0">
                        <a:solidFill>
                          <a:schemeClr val="bg1"/>
                        </a:solidFill>
                        <a:latin typeface="Calibri" pitchFamily="34" charset="0"/>
                      </a:endParaRPr>
                    </a:p>
                  </a:txBody>
                  <a:tcPr anchor="ctr">
                    <a:lnT w="28575" cap="flat" cmpd="sng" algn="ctr">
                      <a:solidFill>
                        <a:schemeClr val="accent1">
                          <a:lumMod val="75000"/>
                        </a:schemeClr>
                      </a:solidFill>
                      <a:prstDash val="solid"/>
                      <a:round/>
                      <a:headEnd type="none" w="med" len="med"/>
                      <a:tailEnd type="none" w="med" len="med"/>
                    </a:lnT>
                    <a:solidFill>
                      <a:srgbClr val="002060"/>
                    </a:solidFill>
                  </a:tcPr>
                </a:tc>
                <a:tc hMerge="1">
                  <a:txBody>
                    <a:bodyPr/>
                    <a:lstStyle/>
                    <a:p>
                      <a:pPr algn="ctr"/>
                      <a:endParaRPr lang="en-US" sz="1400" b="1" dirty="0">
                        <a:solidFill>
                          <a:schemeClr val="bg1"/>
                        </a:solidFill>
                        <a:latin typeface="Calibri" pitchFamily="34" charset="0"/>
                      </a:endParaRPr>
                    </a:p>
                  </a:txBody>
                  <a:tcPr anchor="ctr">
                    <a:lnT w="28575" cap="flat" cmpd="sng" algn="ctr">
                      <a:solidFill>
                        <a:schemeClr val="accent1">
                          <a:lumMod val="75000"/>
                        </a:schemeClr>
                      </a:solidFill>
                      <a:prstDash val="solid"/>
                      <a:round/>
                      <a:headEnd type="none" w="med" len="med"/>
                      <a:tailEnd type="none" w="med" len="med"/>
                    </a:lnT>
                    <a:solidFill>
                      <a:srgbClr val="002060"/>
                    </a:solidFill>
                  </a:tcPr>
                </a:tc>
                <a:tc hMerge="1">
                  <a:txBody>
                    <a:bodyPr/>
                    <a:lstStyle/>
                    <a:p>
                      <a:pPr algn="ctr"/>
                      <a:endParaRPr lang="en-US" sz="1400" b="1" dirty="0">
                        <a:solidFill>
                          <a:schemeClr val="bg1"/>
                        </a:solidFill>
                        <a:effectLst>
                          <a:outerShdw blurRad="38100" dist="38100" dir="2700000" algn="tl">
                            <a:srgbClr val="000000">
                              <a:alpha val="43137"/>
                            </a:srgbClr>
                          </a:outerShdw>
                        </a:effectLst>
                        <a:latin typeface="Calibri" pitchFamily="34" charset="0"/>
                      </a:endParaRPr>
                    </a:p>
                  </a:txBody>
                  <a:tcPr marT="34290" marB="34290" anchor="ctr">
                    <a:lnT w="28575" cap="flat" cmpd="sng" algn="ctr">
                      <a:solidFill>
                        <a:schemeClr val="accent1">
                          <a:lumMod val="75000"/>
                        </a:schemeClr>
                      </a:solidFill>
                      <a:prstDash val="solid"/>
                      <a:round/>
                      <a:headEnd type="none" w="med" len="med"/>
                      <a:tailEnd type="none" w="med" len="med"/>
                    </a:lnT>
                    <a:solidFill>
                      <a:schemeClr val="accent1">
                        <a:lumMod val="50000"/>
                      </a:schemeClr>
                    </a:solidFill>
                  </a:tcPr>
                </a:tc>
                <a:tc hMerge="1">
                  <a:txBody>
                    <a:bodyPr/>
                    <a:lstStyle/>
                    <a:p>
                      <a:pPr algn="ctr"/>
                      <a:endParaRPr lang="en-US" sz="1400" b="1" dirty="0">
                        <a:solidFill>
                          <a:schemeClr val="bg1"/>
                        </a:solidFill>
                        <a:latin typeface="Calibri" pitchFamily="34" charset="0"/>
                      </a:endParaRPr>
                    </a:p>
                  </a:txBody>
                  <a:tcPr anchor="ctr">
                    <a:lnT w="28575" cap="flat" cmpd="sng" algn="ctr">
                      <a:solidFill>
                        <a:schemeClr val="accent1">
                          <a:lumMod val="75000"/>
                        </a:schemeClr>
                      </a:solidFill>
                      <a:prstDash val="solid"/>
                      <a:round/>
                      <a:headEnd type="none" w="med" len="med"/>
                      <a:tailEnd type="none" w="med" len="med"/>
                    </a:lnT>
                    <a:solidFill>
                      <a:srgbClr val="002060"/>
                    </a:solidFill>
                  </a:tcPr>
                </a:tc>
                <a:tc hMerge="1">
                  <a:txBody>
                    <a:bodyPr/>
                    <a:lstStyle/>
                    <a:p>
                      <a:pPr algn="ctr"/>
                      <a:endParaRPr lang="en-US" sz="1400" b="1" dirty="0">
                        <a:solidFill>
                          <a:schemeClr val="bg1"/>
                        </a:solidFill>
                        <a:latin typeface="Calibri" pitchFamily="34" charset="0"/>
                      </a:endParaRPr>
                    </a:p>
                  </a:txBody>
                  <a:tcPr anchor="ctr">
                    <a:lnT w="28575" cap="flat" cmpd="sng" algn="ctr">
                      <a:solidFill>
                        <a:schemeClr val="accent1">
                          <a:lumMod val="75000"/>
                        </a:schemeClr>
                      </a:solidFill>
                      <a:prstDash val="solid"/>
                      <a:round/>
                      <a:headEnd type="none" w="med" len="med"/>
                      <a:tailEnd type="none" w="med" len="med"/>
                    </a:lnT>
                    <a:solidFill>
                      <a:srgbClr val="002060"/>
                    </a:solidFill>
                  </a:tcPr>
                </a:tc>
                <a:extLst>
                  <a:ext uri="{0D108BD9-81ED-4DB2-BD59-A6C34878D82A}">
                    <a16:rowId xmlns:a16="http://schemas.microsoft.com/office/drawing/2014/main" val="10012"/>
                  </a:ext>
                </a:extLst>
              </a:tr>
            </a:tbl>
          </a:graphicData>
        </a:graphic>
      </p:graphicFrame>
      <p:graphicFrame>
        <p:nvGraphicFramePr>
          <p:cNvPr id="8" name="Table 7">
            <a:extLst>
              <a:ext uri="{FF2B5EF4-FFF2-40B4-BE49-F238E27FC236}">
                <a16:creationId xmlns:a16="http://schemas.microsoft.com/office/drawing/2014/main" id="{0298A5E8-93F6-4326-9773-212408A3B7BE}"/>
              </a:ext>
            </a:extLst>
          </p:cNvPr>
          <p:cNvGraphicFramePr>
            <a:graphicFrameLocks noGrp="1"/>
          </p:cNvGraphicFramePr>
          <p:nvPr>
            <p:extLst/>
          </p:nvPr>
        </p:nvGraphicFramePr>
        <p:xfrm>
          <a:off x="323850" y="4834890"/>
          <a:ext cx="7696200" cy="251460"/>
        </p:xfrm>
        <a:graphic>
          <a:graphicData uri="http://schemas.openxmlformats.org/drawingml/2006/table">
            <a:tbl>
              <a:tblPr firstRow="1" bandRow="1">
                <a:tableStyleId>{5C22544A-7EE6-4342-B048-85BDC9FD1C3A}</a:tableStyleId>
              </a:tblPr>
              <a:tblGrid>
                <a:gridCol w="7696200">
                  <a:extLst>
                    <a:ext uri="{9D8B030D-6E8A-4147-A177-3AD203B41FA5}">
                      <a16:colId xmlns:a16="http://schemas.microsoft.com/office/drawing/2014/main" val="20000"/>
                    </a:ext>
                  </a:extLst>
                </a:gridCol>
              </a:tblGrid>
              <a:tr h="211668">
                <a:tc>
                  <a:txBody>
                    <a:bodyPr/>
                    <a:lstStyle/>
                    <a:p>
                      <a:pPr marL="0" marR="0" lvl="0" indent="0" algn="just" defTabSz="914400" rtl="0" eaLnBrk="0" fontAlgn="base" latinLnBrk="0" hangingPunct="0">
                        <a:lnSpc>
                          <a:spcPct val="100000"/>
                        </a:lnSpc>
                        <a:spcBef>
                          <a:spcPct val="0"/>
                        </a:spcBef>
                        <a:spcAft>
                          <a:spcPts val="600"/>
                        </a:spcAft>
                        <a:buClrTx/>
                        <a:buSzTx/>
                        <a:buFont typeface="Wingdings" pitchFamily="2" charset="2"/>
                        <a:buNone/>
                        <a:tabLst/>
                        <a:defRPr/>
                      </a:pPr>
                      <a:r>
                        <a:rPr kumimoji="0" lang="en-US" sz="1100" b="1" i="0" u="none" strike="noStrike" kern="1200" cap="none" spc="0" normalizeH="0" baseline="0" noProof="0" dirty="0">
                          <a:ln>
                            <a:noFill/>
                          </a:ln>
                          <a:solidFill>
                            <a:srgbClr val="000000"/>
                          </a:solidFill>
                          <a:effectLst/>
                          <a:uLnTx/>
                          <a:uFillTx/>
                          <a:latin typeface="Calibri" pitchFamily="34" charset="0"/>
                          <a:ea typeface="+mn-ea"/>
                          <a:cs typeface="+mn-cs"/>
                        </a:rPr>
                        <a:t>*</a:t>
                      </a:r>
                      <a:r>
                        <a:rPr kumimoji="0" lang="en-US" sz="1200" b="0" i="0" u="none" strike="noStrike" kern="1200" cap="none" spc="0" normalizeH="0" baseline="0" noProof="0" dirty="0">
                          <a:ln>
                            <a:noFill/>
                          </a:ln>
                          <a:solidFill>
                            <a:srgbClr val="002060"/>
                          </a:solidFill>
                          <a:effectLst/>
                          <a:uLnTx/>
                          <a:uFillTx/>
                          <a:latin typeface="Calibri" pitchFamily="34" charset="0"/>
                          <a:ea typeface="+mn-ea"/>
                          <a:cs typeface="+mn-cs"/>
                        </a:rPr>
                        <a:t> 11 conversion of Permanent Positions to Intermittent Staffing </a:t>
                      </a:r>
                      <a:endParaRPr kumimoji="0" lang="en-US" sz="1100" b="1" i="0" u="none" strike="noStrike" kern="1200" cap="none" spc="0" normalizeH="0" baseline="0" noProof="0" dirty="0">
                        <a:ln>
                          <a:noFill/>
                        </a:ln>
                        <a:solidFill>
                          <a:srgbClr val="000000"/>
                        </a:solidFill>
                        <a:effectLst/>
                        <a:uLnTx/>
                        <a:uFillTx/>
                        <a:latin typeface="Calibri" pitchFamily="34" charset="0"/>
                        <a:ea typeface="+mn-ea"/>
                        <a:cs typeface="+mn-cs"/>
                      </a:endParaRPr>
                    </a:p>
                  </a:txBody>
                  <a:tcPr marT="34290" marB="34290"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042751962"/>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6934200" y="4686300"/>
            <a:ext cx="2133600" cy="357188"/>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FB2886B-7463-4CFA-BF5D-8DAC766D9A2A}" type="slidenum">
              <a:rPr kumimoji="0" lang="en-US" sz="1400" b="1" i="0" u="none" strike="noStrike" kern="1200" cap="none" spc="0" normalizeH="0" baseline="0" noProof="0" smtClean="0">
                <a:ln>
                  <a:noFill/>
                </a:ln>
                <a:solidFill>
                  <a:srgbClr val="000000"/>
                </a:solidFill>
                <a:effectLst/>
                <a:uLnTx/>
                <a:uFillTx/>
                <a:latin typeface="Verdana"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400" b="1" i="0" u="none" strike="noStrike" kern="1200" cap="none" spc="0" normalizeH="0" baseline="0" noProof="0" dirty="0">
              <a:ln>
                <a:noFill/>
              </a:ln>
              <a:solidFill>
                <a:srgbClr val="000000"/>
              </a:solidFill>
              <a:effectLst/>
              <a:uLnTx/>
              <a:uFillTx/>
              <a:latin typeface="Verdana" pitchFamily="34" charset="0"/>
              <a:ea typeface="+mn-ea"/>
              <a:cs typeface="+mn-cs"/>
            </a:endParaRPr>
          </a:p>
        </p:txBody>
      </p:sp>
      <p:cxnSp>
        <p:nvCxnSpPr>
          <p:cNvPr id="5" name="Straight Connector 4"/>
          <p:cNvCxnSpPr/>
          <p:nvPr/>
        </p:nvCxnSpPr>
        <p:spPr bwMode="auto">
          <a:xfrm>
            <a:off x="828675" y="685800"/>
            <a:ext cx="7620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TextBox 6"/>
          <p:cNvSpPr txBox="1"/>
          <p:nvPr/>
        </p:nvSpPr>
        <p:spPr>
          <a:xfrm>
            <a:off x="485775" y="39469"/>
            <a:ext cx="7970520" cy="646331"/>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2019-2021 BIENNIUM </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Enhancements</a:t>
            </a:r>
          </a:p>
        </p:txBody>
      </p:sp>
      <p:graphicFrame>
        <p:nvGraphicFramePr>
          <p:cNvPr id="4" name="Table 3">
            <a:extLst>
              <a:ext uri="{FF2B5EF4-FFF2-40B4-BE49-F238E27FC236}">
                <a16:creationId xmlns:a16="http://schemas.microsoft.com/office/drawing/2014/main" id="{F3DC6B26-9FE7-4A05-A11A-9F579DDCBDDB}"/>
              </a:ext>
            </a:extLst>
          </p:cNvPr>
          <p:cNvGraphicFramePr>
            <a:graphicFrameLocks noGrp="1"/>
          </p:cNvGraphicFramePr>
          <p:nvPr>
            <p:extLst/>
          </p:nvPr>
        </p:nvGraphicFramePr>
        <p:xfrm>
          <a:off x="828675" y="755791"/>
          <a:ext cx="7835265" cy="594360"/>
        </p:xfrm>
        <a:graphic>
          <a:graphicData uri="http://schemas.openxmlformats.org/drawingml/2006/table">
            <a:tbl>
              <a:tblPr firstRow="1" bandRow="1">
                <a:tableStyleId>{2D5ABB26-0587-4C30-8999-92F81FD0307C}</a:tableStyleId>
              </a:tblPr>
              <a:tblGrid>
                <a:gridCol w="7835265">
                  <a:extLst>
                    <a:ext uri="{9D8B030D-6E8A-4147-A177-3AD203B41FA5}">
                      <a16:colId xmlns:a16="http://schemas.microsoft.com/office/drawing/2014/main" val="345826557"/>
                    </a:ext>
                  </a:extLst>
                </a:gridCol>
              </a:tblGrid>
              <a:tr h="187924">
                <a:tc>
                  <a:txBody>
                    <a:bodyPr/>
                    <a:lstStyle/>
                    <a:p>
                      <a:pPr algn="ctr"/>
                      <a:r>
                        <a:rPr lang="en-US" sz="1600" b="1" dirty="0">
                          <a:solidFill>
                            <a:schemeClr val="bg1"/>
                          </a:solidFill>
                          <a:effectLst>
                            <a:outerShdw blurRad="38100" dist="38100" dir="2700000" algn="tl">
                              <a:srgbClr val="000000">
                                <a:alpha val="43137"/>
                              </a:srgbClr>
                            </a:outerShdw>
                          </a:effectLst>
                          <a:latin typeface="Perpetua Titling MT" pitchFamily="18" charset="0"/>
                        </a:rPr>
                        <a:t>Rehabilitation division</a:t>
                      </a:r>
                      <a:endParaRPr lang="en-US" sz="1600" b="1" dirty="0">
                        <a:solidFill>
                          <a:schemeClr val="bg1"/>
                        </a:solidFill>
                        <a:effectLst>
                          <a:outerShdw blurRad="38100" dist="38100" dir="2700000" algn="tl">
                            <a:srgbClr val="000000">
                              <a:alpha val="43137"/>
                            </a:srgbClr>
                          </a:outerShdw>
                        </a:effectLst>
                        <a:latin typeface="Calibri" pitchFamily="34" charset="0"/>
                      </a:endParaRPr>
                    </a:p>
                  </a:txBody>
                  <a:tcPr marT="34290" marB="34290">
                    <a:solidFill>
                      <a:schemeClr val="accent1">
                        <a:lumMod val="50000"/>
                      </a:schemeClr>
                    </a:solidFill>
                  </a:tcPr>
                </a:tc>
                <a:extLst>
                  <a:ext uri="{0D108BD9-81ED-4DB2-BD59-A6C34878D82A}">
                    <a16:rowId xmlns:a16="http://schemas.microsoft.com/office/drawing/2014/main" val="976204739"/>
                  </a:ext>
                </a:extLst>
              </a:tr>
              <a:tr h="169590">
                <a:tc>
                  <a:txBody>
                    <a:bodyPr/>
                    <a:lstStyle/>
                    <a:p>
                      <a:r>
                        <a:rPr lang="en-US" sz="1400" b="1" baseline="0" dirty="0">
                          <a:solidFill>
                            <a:srgbClr val="003366"/>
                          </a:solidFill>
                          <a:effectLst>
                            <a:outerShdw blurRad="38100" dist="38100" dir="2700000" algn="tl">
                              <a:srgbClr val="000000">
                                <a:alpha val="43137"/>
                              </a:srgbClr>
                            </a:outerShdw>
                          </a:effectLst>
                          <a:latin typeface="Calibri" pitchFamily="34" charset="0"/>
                        </a:rPr>
                        <a:t>BA 3268 – Rehabilitation Administration</a:t>
                      </a:r>
                      <a:endParaRPr lang="en-US" sz="1100" b="0" strike="sngStrike" dirty="0">
                        <a:solidFill>
                          <a:srgbClr val="FF0000"/>
                        </a:solidFill>
                        <a:effectLst>
                          <a:outerShdw blurRad="38100" dist="38100" dir="2700000" algn="tl">
                            <a:srgbClr val="000000">
                              <a:alpha val="43137"/>
                            </a:srgbClr>
                          </a:outerShdw>
                        </a:effectLst>
                        <a:latin typeface="Calibri" pitchFamily="34" charset="0"/>
                      </a:endParaRPr>
                    </a:p>
                  </a:txBody>
                  <a:tcPr marT="34290" marB="34290">
                    <a:solidFill>
                      <a:schemeClr val="accent1">
                        <a:lumMod val="40000"/>
                        <a:lumOff val="60000"/>
                      </a:schemeClr>
                    </a:solidFill>
                  </a:tcPr>
                </a:tc>
                <a:extLst>
                  <a:ext uri="{0D108BD9-81ED-4DB2-BD59-A6C34878D82A}">
                    <a16:rowId xmlns:a16="http://schemas.microsoft.com/office/drawing/2014/main" val="2775214708"/>
                  </a:ext>
                </a:extLst>
              </a:tr>
            </a:tbl>
          </a:graphicData>
        </a:graphic>
      </p:graphicFrame>
      <p:sp>
        <p:nvSpPr>
          <p:cNvPr id="6" name="TextBox 5">
            <a:extLst>
              <a:ext uri="{FF2B5EF4-FFF2-40B4-BE49-F238E27FC236}">
                <a16:creationId xmlns:a16="http://schemas.microsoft.com/office/drawing/2014/main" id="{B1EBA872-D703-4ACF-A6EE-A5C42976C8A6}"/>
              </a:ext>
            </a:extLst>
          </p:cNvPr>
          <p:cNvSpPr txBox="1"/>
          <p:nvPr/>
        </p:nvSpPr>
        <p:spPr>
          <a:xfrm>
            <a:off x="882015" y="1372290"/>
            <a:ext cx="7781925" cy="1477328"/>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A3B2C1">
                    <a:lumMod val="50000"/>
                  </a:srgbClr>
                </a:solidFill>
                <a:effectLst/>
                <a:uLnTx/>
                <a:uFillTx/>
                <a:latin typeface="Calibri" panose="020F0502020204030204" pitchFamily="34" charset="0"/>
                <a:ea typeface="+mn-ea"/>
                <a:cs typeface="+mn-cs"/>
              </a:rPr>
              <a:t>Reclassification of Management Analyst </a:t>
            </a:r>
            <a:br>
              <a:rPr kumimoji="0" lang="en-US" sz="1800" b="1" i="0" u="none" strike="noStrike" kern="1200" cap="none" spc="0" normalizeH="0" baseline="0" noProof="0" dirty="0">
                <a:ln>
                  <a:noFill/>
                </a:ln>
                <a:solidFill>
                  <a:srgbClr val="A3B2C1">
                    <a:lumMod val="50000"/>
                  </a:srgbClr>
                </a:solidFill>
                <a:effectLst/>
                <a:uLnTx/>
                <a:uFillTx/>
                <a:latin typeface="Calibri" panose="020F0502020204030204" pitchFamily="34" charset="0"/>
                <a:ea typeface="+mn-ea"/>
                <a:cs typeface="+mn-cs"/>
              </a:rPr>
            </a:br>
            <a:r>
              <a:rPr kumimoji="0" lang="en-US" sz="1800" b="1" i="0" u="none" strike="noStrike" kern="1200" cap="none" spc="0" normalizeH="0" baseline="0" noProof="0" dirty="0">
                <a:ln>
                  <a:noFill/>
                </a:ln>
                <a:solidFill>
                  <a:srgbClr val="A3B2C1">
                    <a:lumMod val="50000"/>
                  </a:srgbClr>
                </a:solidFill>
                <a:effectLst/>
                <a:uLnTx/>
                <a:uFillTx/>
                <a:latin typeface="Calibri" panose="020F0502020204030204" pitchFamily="34" charset="0"/>
                <a:ea typeface="+mn-ea"/>
                <a:cs typeface="+mn-cs"/>
              </a:rPr>
              <a:t>Budgetary Impact for the Biennium $34,953</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A3B2C1">
                    <a:lumMod val="50000"/>
                  </a:srgbClr>
                </a:solidFill>
                <a:effectLst/>
                <a:uLnTx/>
                <a:uFillTx/>
                <a:latin typeface="Calibri" panose="020F0502020204030204" pitchFamily="34" charset="0"/>
                <a:ea typeface="+mn-ea"/>
                <a:cs typeface="+mn-cs"/>
              </a:rPr>
              <a:t>E805 – Reclassifies a Management Analyst I position to a Management Analyst IV.</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A3B2C1">
                  <a:lumMod val="50000"/>
                </a:srgbClr>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A3B2C1">
                  <a:lumMod val="50000"/>
                </a:srgbClr>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A3B2C1">
                  <a:lumMod val="50000"/>
                </a:srgbClr>
              </a:solidFill>
              <a:effectLst/>
              <a:uLnTx/>
              <a:uFillTx/>
              <a:latin typeface="Calibri" panose="020F0502020204030204" pitchFamily="34" charset="0"/>
              <a:ea typeface="+mn-ea"/>
              <a:cs typeface="+mn-cs"/>
            </a:endParaRPr>
          </a:p>
        </p:txBody>
      </p:sp>
      <p:graphicFrame>
        <p:nvGraphicFramePr>
          <p:cNvPr id="8" name="Table 7">
            <a:extLst>
              <a:ext uri="{FF2B5EF4-FFF2-40B4-BE49-F238E27FC236}">
                <a16:creationId xmlns:a16="http://schemas.microsoft.com/office/drawing/2014/main" id="{56B92044-420A-40DB-9254-E258883C8202}"/>
              </a:ext>
            </a:extLst>
          </p:cNvPr>
          <p:cNvGraphicFramePr>
            <a:graphicFrameLocks noGrp="1"/>
          </p:cNvGraphicFramePr>
          <p:nvPr>
            <p:extLst>
              <p:ext uri="{D42A27DB-BD31-4B8C-83A1-F6EECF244321}">
                <p14:modId xmlns:p14="http://schemas.microsoft.com/office/powerpoint/2010/main" val="3339319675"/>
              </p:ext>
            </p:extLst>
          </p:nvPr>
        </p:nvGraphicFramePr>
        <p:xfrm>
          <a:off x="828675" y="2423866"/>
          <a:ext cx="7835265" cy="281940"/>
        </p:xfrm>
        <a:graphic>
          <a:graphicData uri="http://schemas.openxmlformats.org/drawingml/2006/table">
            <a:tbl>
              <a:tblPr firstRow="1" bandRow="1">
                <a:tableStyleId>{2D5ABB26-0587-4C30-8999-92F81FD0307C}</a:tableStyleId>
              </a:tblPr>
              <a:tblGrid>
                <a:gridCol w="7835265">
                  <a:extLst>
                    <a:ext uri="{9D8B030D-6E8A-4147-A177-3AD203B41FA5}">
                      <a16:colId xmlns:a16="http://schemas.microsoft.com/office/drawing/2014/main" val="345826557"/>
                    </a:ext>
                  </a:extLst>
                </a:gridCol>
              </a:tblGrid>
              <a:tr h="111734">
                <a:tc>
                  <a:txBody>
                    <a:bodyPr/>
                    <a:lstStyle/>
                    <a:p>
                      <a:r>
                        <a:rPr lang="en-US" sz="1400" b="1" baseline="0" dirty="0">
                          <a:solidFill>
                            <a:srgbClr val="003366"/>
                          </a:solidFill>
                          <a:effectLst>
                            <a:outerShdw blurRad="38100" dist="38100" dir="2700000" algn="tl">
                              <a:srgbClr val="000000">
                                <a:alpha val="43137"/>
                              </a:srgbClr>
                            </a:outerShdw>
                          </a:effectLst>
                          <a:latin typeface="Calibri" pitchFamily="34" charset="0"/>
                        </a:rPr>
                        <a:t>BA 3269 – Bureau of Disability Adjudication</a:t>
                      </a:r>
                      <a:endParaRPr lang="en-US" sz="1100" b="0" strike="sngStrike" dirty="0">
                        <a:solidFill>
                          <a:srgbClr val="FF0000"/>
                        </a:solidFill>
                        <a:effectLst>
                          <a:outerShdw blurRad="38100" dist="38100" dir="2700000" algn="tl">
                            <a:srgbClr val="000000">
                              <a:alpha val="43137"/>
                            </a:srgbClr>
                          </a:outerShdw>
                        </a:effectLst>
                        <a:latin typeface="Calibri" pitchFamily="34" charset="0"/>
                      </a:endParaRPr>
                    </a:p>
                  </a:txBody>
                  <a:tcPr marT="34290" marB="34290">
                    <a:lnL>
                      <a:noFill/>
                    </a:lnL>
                    <a:lnR>
                      <a:noFill/>
                    </a:lnR>
                    <a:lnT>
                      <a:noFill/>
                    </a:lnT>
                    <a:lnB>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775214708"/>
                  </a:ext>
                </a:extLst>
              </a:tr>
            </a:tbl>
          </a:graphicData>
        </a:graphic>
      </p:graphicFrame>
      <p:sp>
        <p:nvSpPr>
          <p:cNvPr id="11" name="TextBox 10">
            <a:extLst>
              <a:ext uri="{FF2B5EF4-FFF2-40B4-BE49-F238E27FC236}">
                <a16:creationId xmlns:a16="http://schemas.microsoft.com/office/drawing/2014/main" id="{81FBE832-5032-43D0-8C6B-57516FFAA6FA}"/>
              </a:ext>
            </a:extLst>
          </p:cNvPr>
          <p:cNvSpPr txBox="1"/>
          <p:nvPr/>
        </p:nvSpPr>
        <p:spPr>
          <a:xfrm>
            <a:off x="828675" y="2876550"/>
            <a:ext cx="7835265" cy="83099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A3B2C1">
                    <a:lumMod val="50000"/>
                  </a:srgbClr>
                </a:solidFill>
                <a:effectLst/>
                <a:uLnTx/>
                <a:uFillTx/>
                <a:latin typeface="Calibri" panose="020F0502020204030204" pitchFamily="34" charset="0"/>
                <a:ea typeface="+mn-ea"/>
                <a:cs typeface="+mn-cs"/>
              </a:rPr>
              <a:t>Conversion of Permanent Positions to Intermittent Staffing</a:t>
            </a:r>
            <a:br>
              <a:rPr kumimoji="0" lang="en-US" sz="1800" b="1" i="0" u="none" strike="noStrike" kern="1200" cap="none" spc="0" normalizeH="0" baseline="0" noProof="0" dirty="0">
                <a:ln>
                  <a:noFill/>
                </a:ln>
                <a:solidFill>
                  <a:srgbClr val="A3B2C1">
                    <a:lumMod val="50000"/>
                  </a:srgbClr>
                </a:solidFill>
                <a:effectLst/>
                <a:uLnTx/>
                <a:uFillTx/>
                <a:latin typeface="Calibri" panose="020F0502020204030204" pitchFamily="34" charset="0"/>
                <a:ea typeface="+mn-ea"/>
                <a:cs typeface="+mn-cs"/>
              </a:rPr>
            </a:br>
            <a:r>
              <a:rPr kumimoji="0" lang="en-US" sz="1800" b="1" i="0" u="none" strike="noStrike" kern="1200" cap="none" spc="0" normalizeH="0" baseline="0" noProof="0" dirty="0">
                <a:ln>
                  <a:noFill/>
                </a:ln>
                <a:solidFill>
                  <a:srgbClr val="A3B2C1">
                    <a:lumMod val="50000"/>
                  </a:srgbClr>
                </a:solidFill>
                <a:effectLst/>
                <a:uLnTx/>
                <a:uFillTx/>
                <a:latin typeface="Calibri" panose="020F0502020204030204" pitchFamily="34" charset="0"/>
                <a:ea typeface="+mn-ea"/>
                <a:cs typeface="+mn-cs"/>
              </a:rPr>
              <a:t>Budgetary Impact for the Biennium $0</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A3B2C1">
                    <a:lumMod val="50000"/>
                  </a:srgbClr>
                </a:solidFill>
                <a:effectLst/>
                <a:uLnTx/>
                <a:uFillTx/>
                <a:latin typeface="Calibri" panose="020F0502020204030204" pitchFamily="34" charset="0"/>
                <a:ea typeface="+mn-ea"/>
                <a:cs typeface="+mn-cs"/>
              </a:rPr>
              <a:t>E225 – Converts 11 Disability Adjudicator III positions from </a:t>
            </a:r>
            <a:r>
              <a:rPr lang="en-US" sz="1200" b="0" dirty="0">
                <a:solidFill>
                  <a:srgbClr val="A3B2C1">
                    <a:lumMod val="50000"/>
                  </a:srgbClr>
                </a:solidFill>
                <a:latin typeface="Calibri" panose="020F0502020204030204" pitchFamily="34" charset="0"/>
              </a:rPr>
              <a:t>FTE </a:t>
            </a:r>
            <a:r>
              <a:rPr kumimoji="0" lang="en-US" sz="1200" b="0" i="0" u="none" strike="noStrike" kern="1200" cap="none" spc="0" normalizeH="0" baseline="0" noProof="0" dirty="0">
                <a:ln>
                  <a:noFill/>
                </a:ln>
                <a:solidFill>
                  <a:srgbClr val="A3B2C1">
                    <a:lumMod val="50000"/>
                  </a:srgbClr>
                </a:solidFill>
                <a:effectLst/>
                <a:uLnTx/>
                <a:uFillTx/>
                <a:latin typeface="Calibri" panose="020F0502020204030204" pitchFamily="34" charset="0"/>
                <a:ea typeface="+mn-ea"/>
                <a:cs typeface="+mn-cs"/>
              </a:rPr>
              <a:t>to Intermittent.</a:t>
            </a:r>
          </a:p>
        </p:txBody>
      </p:sp>
      <p:sp>
        <p:nvSpPr>
          <p:cNvPr id="3" name="TextBox 2">
            <a:extLst>
              <a:ext uri="{FF2B5EF4-FFF2-40B4-BE49-F238E27FC236}">
                <a16:creationId xmlns:a16="http://schemas.microsoft.com/office/drawing/2014/main" id="{742FABF8-CEB1-471A-9F53-C1672A1A85B0}"/>
              </a:ext>
            </a:extLst>
          </p:cNvPr>
          <p:cNvSpPr txBox="1"/>
          <p:nvPr/>
        </p:nvSpPr>
        <p:spPr>
          <a:xfrm>
            <a:off x="830290" y="3815108"/>
            <a:ext cx="7833649" cy="307777"/>
          </a:xfrm>
          <a:prstGeom prst="rect">
            <a:avLst/>
          </a:prstGeom>
          <a:solidFill>
            <a:schemeClr val="accent1">
              <a:lumMod val="40000"/>
              <a:lumOff val="60000"/>
            </a:schemeClr>
          </a:solidFill>
        </p:spPr>
        <p:txBody>
          <a:bodyPr wrap="square" rtlCol="0">
            <a:spAutoFit/>
          </a:bodyPr>
          <a:lstStyle/>
          <a:p>
            <a:r>
              <a:rPr lang="en-US" sz="1400" dirty="0">
                <a:solidFill>
                  <a:srgbClr val="003366"/>
                </a:solidFill>
                <a:effectLst>
                  <a:outerShdw blurRad="38100" dist="38100" dir="2700000" algn="tl">
                    <a:srgbClr val="000000">
                      <a:alpha val="43137"/>
                    </a:srgbClr>
                  </a:outerShdw>
                </a:effectLst>
                <a:latin typeface="Calibri" pitchFamily="34" charset="0"/>
              </a:rPr>
              <a:t>BA 3253 – Blind Business Enterprise of Nevada (BEN) program</a:t>
            </a:r>
            <a:endParaRPr lang="en-US" sz="1400" b="0" strike="sngStrike" dirty="0">
              <a:solidFill>
                <a:srgbClr val="FF0000"/>
              </a:solidFill>
              <a:effectLst>
                <a:outerShdw blurRad="38100" dist="38100" dir="2700000" algn="tl">
                  <a:srgbClr val="000000">
                    <a:alpha val="43137"/>
                  </a:srgbClr>
                </a:outerShdw>
              </a:effectLst>
              <a:latin typeface="Calibri" pitchFamily="34" charset="0"/>
            </a:endParaRPr>
          </a:p>
        </p:txBody>
      </p:sp>
      <p:sp>
        <p:nvSpPr>
          <p:cNvPr id="9" name="TextBox 8">
            <a:extLst>
              <a:ext uri="{FF2B5EF4-FFF2-40B4-BE49-F238E27FC236}">
                <a16:creationId xmlns:a16="http://schemas.microsoft.com/office/drawing/2014/main" id="{53912AD9-B9D2-4D02-ADD0-40392A419B35}"/>
              </a:ext>
            </a:extLst>
          </p:cNvPr>
          <p:cNvSpPr txBox="1"/>
          <p:nvPr/>
        </p:nvSpPr>
        <p:spPr>
          <a:xfrm>
            <a:off x="828675" y="4173156"/>
            <a:ext cx="7835264" cy="738664"/>
          </a:xfrm>
          <a:prstGeom prst="rect">
            <a:avLst/>
          </a:prstGeom>
          <a:noFill/>
        </p:spPr>
        <p:txBody>
          <a:bodyPr wrap="square" rtlCol="0">
            <a:spAutoFit/>
          </a:bodyPr>
          <a:lstStyle/>
          <a:p>
            <a:r>
              <a:rPr lang="en-US" dirty="0">
                <a:solidFill>
                  <a:schemeClr val="accent1">
                    <a:lumMod val="50000"/>
                  </a:schemeClr>
                </a:solidFill>
                <a:latin typeface="Calibri" panose="020F0502020204030204" pitchFamily="34" charset="0"/>
              </a:rPr>
              <a:t>New Positions – Budgetary Impact for the Biennium $227,611</a:t>
            </a:r>
          </a:p>
          <a:p>
            <a:pPr marL="171450" indent="-171450">
              <a:buFont typeface="Arial" panose="020B0604020202020204" pitchFamily="34" charset="0"/>
              <a:buChar char="•"/>
            </a:pPr>
            <a:r>
              <a:rPr lang="en-US" sz="1200" b="0" dirty="0">
                <a:solidFill>
                  <a:schemeClr val="accent1">
                    <a:lumMod val="50000"/>
                  </a:schemeClr>
                </a:solidFill>
                <a:latin typeface="Calibri" pitchFamily="34" charset="0"/>
              </a:rPr>
              <a:t>E232 –1  Business Enterprise Officer II to oversee the Blind Business Enterprises of Nevada (BEN) statewide training program, conduct specialized training for blind entrepreneurs, and expand program sites for trainees</a:t>
            </a:r>
            <a:endParaRPr lang="en-US" sz="1200" dirty="0"/>
          </a:p>
        </p:txBody>
      </p:sp>
    </p:spTree>
    <p:extLst>
      <p:ext uri="{BB962C8B-B14F-4D97-AF65-F5344CB8AC3E}">
        <p14:creationId xmlns:p14="http://schemas.microsoft.com/office/powerpoint/2010/main" val="321776486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6934200" y="4686300"/>
            <a:ext cx="2133600" cy="357188"/>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FB2886B-7463-4CFA-BF5D-8DAC766D9A2A}" type="slidenum">
              <a:rPr kumimoji="0" lang="en-US" sz="1400" b="1" i="0" u="none" strike="noStrike" kern="1200" cap="none" spc="0" normalizeH="0" baseline="0" noProof="0" smtClean="0">
                <a:ln>
                  <a:noFill/>
                </a:ln>
                <a:solidFill>
                  <a:srgbClr val="000000"/>
                </a:solidFill>
                <a:effectLst/>
                <a:uLnTx/>
                <a:uFillTx/>
                <a:latin typeface="Verdana"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400" b="1" i="0" u="none" strike="noStrike" kern="1200" cap="none" spc="0" normalizeH="0" baseline="0" noProof="0" dirty="0">
              <a:ln>
                <a:noFill/>
              </a:ln>
              <a:solidFill>
                <a:srgbClr val="000000"/>
              </a:solidFill>
              <a:effectLst/>
              <a:uLnTx/>
              <a:uFillTx/>
              <a:latin typeface="Verdana" pitchFamily="34" charset="0"/>
              <a:ea typeface="+mn-ea"/>
              <a:cs typeface="+mn-cs"/>
            </a:endParaRPr>
          </a:p>
        </p:txBody>
      </p:sp>
      <p:cxnSp>
        <p:nvCxnSpPr>
          <p:cNvPr id="5" name="Straight Connector 4"/>
          <p:cNvCxnSpPr/>
          <p:nvPr/>
        </p:nvCxnSpPr>
        <p:spPr bwMode="auto">
          <a:xfrm>
            <a:off x="828675" y="685800"/>
            <a:ext cx="7620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TextBox 6"/>
          <p:cNvSpPr txBox="1"/>
          <p:nvPr/>
        </p:nvSpPr>
        <p:spPr>
          <a:xfrm>
            <a:off x="485775" y="39469"/>
            <a:ext cx="7970520" cy="646331"/>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2019-2021 BIENNIUM </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Enhancements</a:t>
            </a:r>
          </a:p>
        </p:txBody>
      </p:sp>
      <p:graphicFrame>
        <p:nvGraphicFramePr>
          <p:cNvPr id="4" name="Table 3">
            <a:extLst>
              <a:ext uri="{FF2B5EF4-FFF2-40B4-BE49-F238E27FC236}">
                <a16:creationId xmlns:a16="http://schemas.microsoft.com/office/drawing/2014/main" id="{F3DC6B26-9FE7-4A05-A11A-9F579DDCBDDB}"/>
              </a:ext>
            </a:extLst>
          </p:cNvPr>
          <p:cNvGraphicFramePr>
            <a:graphicFrameLocks noGrp="1"/>
          </p:cNvGraphicFramePr>
          <p:nvPr>
            <p:extLst/>
          </p:nvPr>
        </p:nvGraphicFramePr>
        <p:xfrm>
          <a:off x="828675" y="755791"/>
          <a:ext cx="7835265" cy="594360"/>
        </p:xfrm>
        <a:graphic>
          <a:graphicData uri="http://schemas.openxmlformats.org/drawingml/2006/table">
            <a:tbl>
              <a:tblPr firstRow="1" bandRow="1">
                <a:tableStyleId>{2D5ABB26-0587-4C30-8999-92F81FD0307C}</a:tableStyleId>
              </a:tblPr>
              <a:tblGrid>
                <a:gridCol w="7835265">
                  <a:extLst>
                    <a:ext uri="{9D8B030D-6E8A-4147-A177-3AD203B41FA5}">
                      <a16:colId xmlns:a16="http://schemas.microsoft.com/office/drawing/2014/main" val="345826557"/>
                    </a:ext>
                  </a:extLst>
                </a:gridCol>
              </a:tblGrid>
              <a:tr h="187924">
                <a:tc>
                  <a:txBody>
                    <a:bodyPr/>
                    <a:lstStyle/>
                    <a:p>
                      <a:pPr algn="ctr"/>
                      <a:r>
                        <a:rPr lang="en-US" sz="1600" b="1" dirty="0">
                          <a:solidFill>
                            <a:schemeClr val="bg1"/>
                          </a:solidFill>
                          <a:effectLst>
                            <a:outerShdw blurRad="38100" dist="38100" dir="2700000" algn="tl">
                              <a:srgbClr val="000000">
                                <a:alpha val="43137"/>
                              </a:srgbClr>
                            </a:outerShdw>
                          </a:effectLst>
                          <a:latin typeface="Perpetua Titling MT" pitchFamily="18" charset="0"/>
                        </a:rPr>
                        <a:t>Rehabilitation division</a:t>
                      </a:r>
                      <a:endParaRPr lang="en-US" sz="1600" b="1" dirty="0">
                        <a:solidFill>
                          <a:schemeClr val="bg1"/>
                        </a:solidFill>
                        <a:effectLst>
                          <a:outerShdw blurRad="38100" dist="38100" dir="2700000" algn="tl">
                            <a:srgbClr val="000000">
                              <a:alpha val="43137"/>
                            </a:srgbClr>
                          </a:outerShdw>
                        </a:effectLst>
                        <a:latin typeface="Calibri" pitchFamily="34" charset="0"/>
                      </a:endParaRPr>
                    </a:p>
                  </a:txBody>
                  <a:tcPr marT="34290" marB="34290">
                    <a:solidFill>
                      <a:schemeClr val="accent1">
                        <a:lumMod val="50000"/>
                      </a:schemeClr>
                    </a:solidFill>
                  </a:tcPr>
                </a:tc>
                <a:extLst>
                  <a:ext uri="{0D108BD9-81ED-4DB2-BD59-A6C34878D82A}">
                    <a16:rowId xmlns:a16="http://schemas.microsoft.com/office/drawing/2014/main" val="976204739"/>
                  </a:ext>
                </a:extLst>
              </a:tr>
              <a:tr h="169590">
                <a:tc>
                  <a:txBody>
                    <a:bodyPr/>
                    <a:lstStyle/>
                    <a:p>
                      <a:r>
                        <a:rPr lang="en-US" sz="1400" b="1" baseline="0" dirty="0">
                          <a:solidFill>
                            <a:srgbClr val="003366"/>
                          </a:solidFill>
                          <a:effectLst>
                            <a:outerShdw blurRad="38100" dist="38100" dir="2700000" algn="tl">
                              <a:srgbClr val="000000">
                                <a:alpha val="43137"/>
                              </a:srgbClr>
                            </a:outerShdw>
                          </a:effectLst>
                          <a:latin typeface="Calibri" pitchFamily="34" charset="0"/>
                        </a:rPr>
                        <a:t>BA 3265:  </a:t>
                      </a:r>
                      <a:r>
                        <a:rPr lang="en-US" sz="1400" b="1" dirty="0">
                          <a:solidFill>
                            <a:srgbClr val="003366"/>
                          </a:solidFill>
                          <a:effectLst>
                            <a:outerShdw blurRad="38100" dist="38100" dir="2700000" algn="tl">
                              <a:srgbClr val="000000">
                                <a:alpha val="43137"/>
                              </a:srgbClr>
                            </a:outerShdw>
                          </a:effectLst>
                          <a:latin typeface="Calibri" pitchFamily="34" charset="0"/>
                        </a:rPr>
                        <a:t>Vocational Rehabilitation (BVR)</a:t>
                      </a:r>
                      <a:endParaRPr lang="en-US" sz="1100" b="1" strike="sngStrike" dirty="0">
                        <a:solidFill>
                          <a:srgbClr val="FF0000"/>
                        </a:solidFill>
                        <a:effectLst>
                          <a:outerShdw blurRad="38100" dist="38100" dir="2700000" algn="tl">
                            <a:srgbClr val="000000">
                              <a:alpha val="43137"/>
                            </a:srgbClr>
                          </a:outerShdw>
                        </a:effectLst>
                        <a:latin typeface="Calibri" pitchFamily="34" charset="0"/>
                      </a:endParaRPr>
                    </a:p>
                  </a:txBody>
                  <a:tcPr marT="34290" marB="34290">
                    <a:solidFill>
                      <a:schemeClr val="accent1">
                        <a:lumMod val="40000"/>
                        <a:lumOff val="60000"/>
                      </a:schemeClr>
                    </a:solidFill>
                  </a:tcPr>
                </a:tc>
                <a:extLst>
                  <a:ext uri="{0D108BD9-81ED-4DB2-BD59-A6C34878D82A}">
                    <a16:rowId xmlns:a16="http://schemas.microsoft.com/office/drawing/2014/main" val="2775214708"/>
                  </a:ext>
                </a:extLst>
              </a:tr>
            </a:tbl>
          </a:graphicData>
        </a:graphic>
      </p:graphicFrame>
      <p:sp>
        <p:nvSpPr>
          <p:cNvPr id="6" name="TextBox 5">
            <a:extLst>
              <a:ext uri="{FF2B5EF4-FFF2-40B4-BE49-F238E27FC236}">
                <a16:creationId xmlns:a16="http://schemas.microsoft.com/office/drawing/2014/main" id="{B1EBA872-D703-4ACF-A6EE-A5C42976C8A6}"/>
              </a:ext>
            </a:extLst>
          </p:cNvPr>
          <p:cNvSpPr txBox="1"/>
          <p:nvPr/>
        </p:nvSpPr>
        <p:spPr>
          <a:xfrm>
            <a:off x="882015" y="1372290"/>
            <a:ext cx="7781925" cy="32316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A3B2C1">
                    <a:lumMod val="50000"/>
                  </a:srgbClr>
                </a:solidFill>
                <a:effectLst/>
                <a:uLnTx/>
                <a:uFillTx/>
                <a:latin typeface="Calibri" panose="020F0502020204030204" pitchFamily="34" charset="0"/>
                <a:ea typeface="+mn-ea"/>
                <a:cs typeface="+mn-cs"/>
              </a:rPr>
              <a:t>New Positions – Budgetary Impact for the Biennium $986,005</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A3B2C1">
                    <a:lumMod val="50000"/>
                  </a:srgbClr>
                </a:solidFill>
                <a:effectLst/>
                <a:uLnTx/>
                <a:uFillTx/>
                <a:latin typeface="Calibri" panose="020F0502020204030204" pitchFamily="34" charset="0"/>
                <a:ea typeface="+mn-ea"/>
                <a:cs typeface="+mn-cs"/>
              </a:rPr>
              <a:t>E225 – 1 Rehabilitation Counselor II to ensure the provision of transition services and pre-employment transition services to students with disabilities and 1 Rehabilitation Technician II to assist the requested counselor in the provision of these services.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A3B2C1">
                    <a:lumMod val="50000"/>
                  </a:srgbClr>
                </a:solidFill>
                <a:effectLst/>
                <a:uLnTx/>
                <a:uFillTx/>
                <a:latin typeface="Calibri" panose="020F0502020204030204" pitchFamily="34" charset="0"/>
                <a:ea typeface="+mn-ea"/>
                <a:cs typeface="+mn-cs"/>
              </a:rPr>
              <a:t>E229 – 1 Rehabilitation Counselor II to ensure the provision of intensive, long-term services to remove barriers to employment for individuals with the most significant disabilities and 1 Rehabilitation Technician II to assist the requested counselor in the provision of these services.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A3B2C1">
                    <a:lumMod val="50000"/>
                  </a:srgbClr>
                </a:solidFill>
                <a:effectLst/>
                <a:uLnTx/>
                <a:uFillTx/>
                <a:latin typeface="Calibri" panose="020F0502020204030204" pitchFamily="34" charset="0"/>
                <a:ea typeface="+mn-ea"/>
                <a:cs typeface="+mn-cs"/>
              </a:rPr>
              <a:t>E230 – 1 Workforce Services Representative IV to coordinate internal job placement/job development efforts for VR clients in southern Nevada.</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A3B2C1">
                    <a:lumMod val="50000"/>
                  </a:srgbClr>
                </a:solidFill>
                <a:effectLst/>
                <a:uLnTx/>
                <a:uFillTx/>
                <a:latin typeface="Calibri" panose="020F0502020204030204" pitchFamily="34" charset="0"/>
                <a:ea typeface="+mn-ea"/>
                <a:cs typeface="+mn-cs"/>
              </a:rPr>
              <a:t>E232 – 1 Quality Control Specialist I positions to perform case file reviews to ensure consistency and compliance.</a:t>
            </a:r>
          </a:p>
          <a:p>
            <a:endParaRPr lang="en-US" sz="1200" dirty="0">
              <a:solidFill>
                <a:schemeClr val="accent1">
                  <a:lumMod val="50000"/>
                </a:schemeClr>
              </a:solidFill>
              <a:latin typeface="Calibri" panose="020F0502020204030204" pitchFamily="34" charset="0"/>
            </a:endParaRPr>
          </a:p>
          <a:p>
            <a:r>
              <a:rPr lang="en-US" dirty="0">
                <a:solidFill>
                  <a:schemeClr val="accent1">
                    <a:lumMod val="50000"/>
                  </a:schemeClr>
                </a:solidFill>
                <a:latin typeface="Calibri" panose="020F0502020204030204" pitchFamily="34" charset="0"/>
              </a:rPr>
              <a:t>Continuation of SARA Project– Budgetary Impact for the Biennium $160,000</a:t>
            </a:r>
          </a:p>
          <a:p>
            <a:pPr marL="171450" indent="-171450">
              <a:buFont typeface="Arial" panose="020B0604020202020204" pitchFamily="34" charset="0"/>
              <a:buChar char="•"/>
            </a:pPr>
            <a:r>
              <a:rPr lang="en-US" sz="1200" b="0" dirty="0">
                <a:solidFill>
                  <a:schemeClr val="accent1">
                    <a:lumMod val="50000"/>
                  </a:schemeClr>
                </a:solidFill>
                <a:latin typeface="Calibri" panose="020F0502020204030204" pitchFamily="34" charset="0"/>
              </a:rPr>
              <a:t>E233  - Continuation of the SARA Project which is a virtual assistant software that communicates with clients via text or email and has the potential to be a common registration for WIOA core programs.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srgbClr val="A3B2C1">
                  <a:lumMod val="50000"/>
                </a:srgbClr>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A3B2C1">
                  <a:lumMod val="50000"/>
                </a:srgbClr>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88664245"/>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D7B14B6-8E9F-4909-AC0D-5C356626FBC9}"/>
              </a:ext>
            </a:extLst>
          </p:cNvPr>
          <p:cNvSpPr txBox="1"/>
          <p:nvPr/>
        </p:nvSpPr>
        <p:spPr>
          <a:xfrm>
            <a:off x="478155" y="64770"/>
            <a:ext cx="7970520" cy="646331"/>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2021-2021 BIENNIUM </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Enhancements – initiative highlights</a:t>
            </a:r>
          </a:p>
        </p:txBody>
      </p:sp>
      <p:graphicFrame>
        <p:nvGraphicFramePr>
          <p:cNvPr id="4" name="Table 3">
            <a:extLst>
              <a:ext uri="{FF2B5EF4-FFF2-40B4-BE49-F238E27FC236}">
                <a16:creationId xmlns:a16="http://schemas.microsoft.com/office/drawing/2014/main" id="{43367681-EEA2-43DE-B13F-782DAAC3BFF1}"/>
              </a:ext>
            </a:extLst>
          </p:cNvPr>
          <p:cNvGraphicFramePr>
            <a:graphicFrameLocks noGrp="1"/>
          </p:cNvGraphicFramePr>
          <p:nvPr>
            <p:extLst>
              <p:ext uri="{D42A27DB-BD31-4B8C-83A1-F6EECF244321}">
                <p14:modId xmlns:p14="http://schemas.microsoft.com/office/powerpoint/2010/main" val="4114767756"/>
              </p:ext>
            </p:extLst>
          </p:nvPr>
        </p:nvGraphicFramePr>
        <p:xfrm>
          <a:off x="320085" y="842268"/>
          <a:ext cx="8061915" cy="3912412"/>
        </p:xfrm>
        <a:graphic>
          <a:graphicData uri="http://schemas.openxmlformats.org/drawingml/2006/table">
            <a:tbl>
              <a:tblPr firstRow="1" bandRow="1">
                <a:tableStyleId>{2D5ABB26-0587-4C30-8999-92F81FD0307C}</a:tableStyleId>
              </a:tblPr>
              <a:tblGrid>
                <a:gridCol w="861895">
                  <a:extLst>
                    <a:ext uri="{9D8B030D-6E8A-4147-A177-3AD203B41FA5}">
                      <a16:colId xmlns:a16="http://schemas.microsoft.com/office/drawing/2014/main" val="20000"/>
                    </a:ext>
                  </a:extLst>
                </a:gridCol>
                <a:gridCol w="856566">
                  <a:extLst>
                    <a:ext uri="{9D8B030D-6E8A-4147-A177-3AD203B41FA5}">
                      <a16:colId xmlns:a16="http://schemas.microsoft.com/office/drawing/2014/main" val="20001"/>
                    </a:ext>
                  </a:extLst>
                </a:gridCol>
                <a:gridCol w="4007759">
                  <a:extLst>
                    <a:ext uri="{9D8B030D-6E8A-4147-A177-3AD203B41FA5}">
                      <a16:colId xmlns:a16="http://schemas.microsoft.com/office/drawing/2014/main" val="20002"/>
                    </a:ext>
                  </a:extLst>
                </a:gridCol>
                <a:gridCol w="1205520">
                  <a:extLst>
                    <a:ext uri="{9D8B030D-6E8A-4147-A177-3AD203B41FA5}">
                      <a16:colId xmlns:a16="http://schemas.microsoft.com/office/drawing/2014/main" val="2694380598"/>
                    </a:ext>
                  </a:extLst>
                </a:gridCol>
                <a:gridCol w="1130175">
                  <a:extLst>
                    <a:ext uri="{9D8B030D-6E8A-4147-A177-3AD203B41FA5}">
                      <a16:colId xmlns:a16="http://schemas.microsoft.com/office/drawing/2014/main" val="2049313998"/>
                    </a:ext>
                  </a:extLst>
                </a:gridCol>
              </a:tblGrid>
              <a:tr h="327990">
                <a:tc gridSpan="3">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a:r>
                        <a:rPr kumimoji="0" lang="en-US" sz="1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pitchFamily="34" charset="0"/>
                          <a:ea typeface="+mn-ea"/>
                          <a:cs typeface="+mn-cs"/>
                        </a:rPr>
                        <a:t>2019-20</a:t>
                      </a:r>
                      <a:endParaRPr lang="en-US" sz="1400" dirty="0">
                        <a:solidFill>
                          <a:schemeClr val="bg1"/>
                        </a:solidFill>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0" lang="en-US" sz="1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pitchFamily="34" charset="0"/>
                          <a:ea typeface="+mn-ea"/>
                          <a:cs typeface="+mn-cs"/>
                        </a:rPr>
                        <a:t>2020-21</a:t>
                      </a:r>
                      <a:endParaRPr lang="en-US" sz="1400" dirty="0">
                        <a:solidFill>
                          <a:schemeClr val="bg1"/>
                        </a:solidFill>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0"/>
                  </a:ext>
                </a:extLst>
              </a:tr>
              <a:tr h="398907">
                <a:tc gridSpan="5">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400" b="1"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pitchFamily="34" charset="0"/>
                          <a:ea typeface="+mn-ea"/>
                          <a:cs typeface="+mn-cs"/>
                        </a:rPr>
                        <a:t>901:  Rehabilitation Division</a:t>
                      </a:r>
                      <a:endParaRPr kumimoji="0" lang="en-US" sz="1400" b="1" i="1" u="none" strike="noStrike" kern="1200" cap="none" spc="0" normalizeH="0" baseline="0" noProof="0" dirty="0">
                        <a:ln>
                          <a:noFill/>
                        </a:ln>
                        <a:solidFill>
                          <a:schemeClr val="bg1"/>
                        </a:solidFill>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1400" b="1" i="1" u="none" strike="noStrike" kern="1200" cap="none" spc="0" normalizeH="0" baseline="0" noProof="0" dirty="0">
                        <a:ln>
                          <a:noFill/>
                        </a:ln>
                        <a:solidFill>
                          <a:schemeClr val="bg1"/>
                        </a:solidFill>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1"/>
                  </a:ext>
                </a:extLst>
              </a:tr>
              <a:tr h="398907">
                <a:tc gridSpan="5">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400" b="1"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BA 3265:  </a:t>
                      </a:r>
                      <a:r>
                        <a:rPr kumimoji="0" lang="en-US" sz="1400" b="0"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Bureau of Vocational Rehabilitation </a:t>
                      </a:r>
                      <a:r>
                        <a:rPr kumimoji="0" lang="en-US" sz="900" b="0"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(BVR)</a:t>
                      </a:r>
                      <a:endParaRPr kumimoji="0" lang="en-US" sz="900" b="1" i="1" u="none" strike="noStrike" kern="1200" cap="none" spc="0" normalizeH="0" baseline="0" noProof="0" dirty="0">
                        <a:ln>
                          <a:noFill/>
                        </a:ln>
                        <a:solidFill>
                          <a:srgbClr val="003366"/>
                        </a:solidFill>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900" b="1" i="1" u="none" strike="noStrike" kern="1200" cap="none" spc="0" normalizeH="0" baseline="0" noProof="0" dirty="0">
                        <a:ln>
                          <a:noFill/>
                        </a:ln>
                        <a:solidFill>
                          <a:srgbClr val="003366"/>
                        </a:solidFill>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r h="363448">
                <a:tc gridSpan="5">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srgbClr val="003366"/>
                        </a:solidFill>
                        <a:effectLst/>
                        <a:uLnTx/>
                        <a:uFillTx/>
                        <a:latin typeface="Calibri" pitchFamily="34"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US" sz="800" b="1" dirty="0">
                        <a:latin typeface="Calibri" pitchFamily="34" charset="0"/>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100" b="1" dirty="0">
                        <a:solidFill>
                          <a:schemeClr val="accent1">
                            <a:lumMod val="75000"/>
                          </a:schemeClr>
                        </a:solidFill>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dirty="0">
                        <a:latin typeface="Calibri" pitchFamily="34" charset="0"/>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800" dirty="0">
                        <a:latin typeface="Calibri" pitchFamily="34" charset="0"/>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800" dirty="0">
                        <a:latin typeface="Calibri" pitchFamily="34" charset="0"/>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498116">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900" b="1" i="0" u="none" strike="noStrike" kern="1200" cap="none" spc="0" normalizeH="0" baseline="0" noProof="0" dirty="0">
                        <a:ln>
                          <a:noFill/>
                        </a:ln>
                        <a:solidFill>
                          <a:srgbClr val="003366"/>
                        </a:solidFill>
                        <a:effectLst/>
                        <a:uLnTx/>
                        <a:uFillTx/>
                        <a:latin typeface="Calibri"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900" b="1" i="0" u="none" strike="noStrike" kern="1200" cap="none" spc="0" normalizeH="0" baseline="0" noProof="0" dirty="0">
                        <a:ln>
                          <a:noFill/>
                        </a:ln>
                        <a:solidFill>
                          <a:srgbClr val="003366"/>
                        </a:solidFill>
                        <a:effectLst/>
                        <a:uLnTx/>
                        <a:uFillTx/>
                        <a:latin typeface="Calibri"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3366"/>
                          </a:solidFill>
                          <a:effectLst/>
                          <a:uLnTx/>
                          <a:uFillTx/>
                          <a:latin typeface="Calibri" pitchFamily="34" charset="0"/>
                          <a:ea typeface="+mn-ea"/>
                          <a:cs typeface="+mn-cs"/>
                        </a:rPr>
                        <a:t>2.0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3366"/>
                          </a:solidFill>
                          <a:effectLst/>
                          <a:uLnTx/>
                          <a:uFillTx/>
                          <a:latin typeface="Calibri" pitchFamily="34" charset="0"/>
                          <a:ea typeface="+mn-ea"/>
                          <a:cs typeface="+mn-cs"/>
                        </a:rPr>
                        <a:t>FTE </a:t>
                      </a:r>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endParaRPr lang="en-US" sz="1100" b="1" dirty="0">
                        <a:solidFill>
                          <a:schemeClr val="accent1">
                            <a:lumMod val="75000"/>
                          </a:schemeClr>
                        </a:solidFill>
                      </a:endParaRPr>
                    </a:p>
                    <a:p>
                      <a:pPr algn="ctr"/>
                      <a:endParaRPr lang="en-US" sz="1100" b="1" dirty="0">
                        <a:solidFill>
                          <a:schemeClr val="accent1">
                            <a:lumMod val="75000"/>
                          </a:schemeClr>
                        </a:solidFill>
                      </a:endParaRPr>
                    </a:p>
                    <a:p>
                      <a:pPr algn="ctr"/>
                      <a:r>
                        <a:rPr lang="en-US" sz="1200" b="1" dirty="0">
                          <a:solidFill>
                            <a:schemeClr val="accent1">
                              <a:lumMod val="75000"/>
                            </a:schemeClr>
                          </a:solidFill>
                        </a:rPr>
                        <a:t>E225</a:t>
                      </a:r>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Calibri" pitchFamily="34" charset="0"/>
                        </a:rPr>
                        <a:t>This request expands the vocational counselor teams that exclusively serve students with disabilities transitioning from high school to postsecondary education or competitive, integrated employment.  Additional staff are needed to satisfy growing demand for transition services and pre-employment transition services, which saw an increase of 29% since passage of WIOA.  </a:t>
                      </a:r>
                      <a:endParaRPr lang="en-US" sz="1000" b="0" dirty="0">
                        <a:latin typeface="Calibri"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Calibri"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atin typeface="Calibri" pitchFamily="34" charset="0"/>
                        </a:rPr>
                        <a:t>1.0 FTE:  </a:t>
                      </a:r>
                      <a:r>
                        <a:rPr lang="en-US" sz="1000" dirty="0">
                          <a:latin typeface="Calibri" pitchFamily="34" charset="0"/>
                        </a:rPr>
                        <a:t>Transition </a:t>
                      </a:r>
                      <a:r>
                        <a:rPr lang="en-US" sz="1000" b="1" dirty="0">
                          <a:latin typeface="Calibri" pitchFamily="34" charset="0"/>
                        </a:rPr>
                        <a:t>Rehabilitation Counselor II </a:t>
                      </a:r>
                      <a:r>
                        <a:rPr lang="en-US" sz="1000" b="0" dirty="0">
                          <a:latin typeface="Calibri" pitchFamily="34" charset="0"/>
                        </a:rPr>
                        <a:t>to deliver transition services and pre-employment transition services to students with disabilities.  </a:t>
                      </a:r>
                      <a:endParaRPr lang="en-US" sz="1000" b="1" dirty="0">
                        <a:latin typeface="Calibri" pitchFamily="34" charset="0"/>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pitchFamily="34" charset="0"/>
                        </a:rPr>
                        <a:t>$ 140,300</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pitchFamily="34" charset="0"/>
                        </a:rPr>
                        <a:t>$ 171,392</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1653690"/>
                  </a:ext>
                </a:extLst>
              </a:tr>
              <a:tr h="647115">
                <a:tc v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900" b="1" i="0" u="none" strike="noStrike" kern="1200" cap="none" spc="0" normalizeH="0" baseline="0" noProof="0" dirty="0">
                        <a:ln>
                          <a:noFill/>
                        </a:ln>
                        <a:solidFill>
                          <a:srgbClr val="003366"/>
                        </a:solidFill>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100" b="1" dirty="0">
                        <a:solidFill>
                          <a:schemeClr val="accent1">
                            <a:lumMod val="75000"/>
                          </a:schemeClr>
                        </a:solidFill>
                      </a:endParaRPr>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atin typeface="Calibri" pitchFamily="34" charset="0"/>
                        </a:rPr>
                        <a:t>1.0 FTE: </a:t>
                      </a:r>
                      <a:r>
                        <a:rPr lang="en-US" sz="1000" dirty="0">
                          <a:latin typeface="Calibri" pitchFamily="34" charset="0"/>
                        </a:rPr>
                        <a:t>Transition </a:t>
                      </a:r>
                      <a:r>
                        <a:rPr lang="en-US" sz="1000" b="1" dirty="0">
                          <a:latin typeface="Calibri" pitchFamily="34" charset="0"/>
                        </a:rPr>
                        <a:t>Rehabilitation Technician II </a:t>
                      </a:r>
                      <a:r>
                        <a:rPr lang="en-US" sz="1000" b="0" dirty="0">
                          <a:latin typeface="Calibri" pitchFamily="34" charset="0"/>
                        </a:rPr>
                        <a:t>to assist above requested counselor in delivery of transition services and pre-employment transition services to students with disabilities; to enable rehabilitation counselor to concentrate on the counseling and guidance aspects of their clients’ needs.  </a:t>
                      </a:r>
                      <a:endParaRPr lang="en-US" sz="1000" b="1" dirty="0">
                        <a:latin typeface="Calibri" pitchFamily="34" charset="0"/>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800" dirty="0">
                        <a:latin typeface="Calibri" pitchFamily="34" charset="0"/>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800" dirty="0">
                        <a:latin typeface="Calibri" pitchFamily="34" charset="0"/>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9858985"/>
                  </a:ext>
                </a:extLst>
              </a:tr>
            </a:tbl>
          </a:graphicData>
        </a:graphic>
      </p:graphicFrame>
      <p:cxnSp>
        <p:nvCxnSpPr>
          <p:cNvPr id="5" name="Straight Connector 4">
            <a:extLst>
              <a:ext uri="{FF2B5EF4-FFF2-40B4-BE49-F238E27FC236}">
                <a16:creationId xmlns:a16="http://schemas.microsoft.com/office/drawing/2014/main" id="{7161913A-D2FA-433D-8D87-CA1DC4C37E3B}"/>
              </a:ext>
            </a:extLst>
          </p:cNvPr>
          <p:cNvCxnSpPr/>
          <p:nvPr/>
        </p:nvCxnSpPr>
        <p:spPr bwMode="auto">
          <a:xfrm>
            <a:off x="990600" y="677923"/>
            <a:ext cx="7620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Slide Number Placeholder 9">
            <a:extLst>
              <a:ext uri="{FF2B5EF4-FFF2-40B4-BE49-F238E27FC236}">
                <a16:creationId xmlns:a16="http://schemas.microsoft.com/office/drawing/2014/main" id="{2E723355-5340-461F-BD99-74BF5A6B82D7}"/>
              </a:ext>
            </a:extLst>
          </p:cNvPr>
          <p:cNvSpPr>
            <a:spLocks noGrp="1"/>
          </p:cNvSpPr>
          <p:nvPr>
            <p:ph type="sldNum" sz="quarter" idx="10"/>
          </p:nvPr>
        </p:nvSpPr>
        <p:spPr/>
        <p:txBody>
          <a:bodyPr/>
          <a:lstStyle/>
          <a:p>
            <a:pPr>
              <a:defRPr/>
            </a:pPr>
            <a:fld id="{7FB2886B-7463-4CFA-BF5D-8DAC766D9A2A}" type="slidenum">
              <a:rPr lang="en-US" smtClean="0"/>
              <a:pPr>
                <a:defRPr/>
              </a:pPr>
              <a:t>7</a:t>
            </a:fld>
            <a:endParaRPr lang="en-US" dirty="0"/>
          </a:p>
        </p:txBody>
      </p:sp>
    </p:spTree>
    <p:extLst>
      <p:ext uri="{BB962C8B-B14F-4D97-AF65-F5344CB8AC3E}">
        <p14:creationId xmlns:p14="http://schemas.microsoft.com/office/powerpoint/2010/main" val="3568982938"/>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D7B14B6-8E9F-4909-AC0D-5C356626FBC9}"/>
              </a:ext>
            </a:extLst>
          </p:cNvPr>
          <p:cNvSpPr txBox="1"/>
          <p:nvPr/>
        </p:nvSpPr>
        <p:spPr>
          <a:xfrm>
            <a:off x="478155" y="64770"/>
            <a:ext cx="7970520" cy="646331"/>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2021-2021 BIENNIUM </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Enhancements – initiative highlights</a:t>
            </a:r>
          </a:p>
        </p:txBody>
      </p:sp>
      <p:graphicFrame>
        <p:nvGraphicFramePr>
          <p:cNvPr id="4" name="Table 3">
            <a:extLst>
              <a:ext uri="{FF2B5EF4-FFF2-40B4-BE49-F238E27FC236}">
                <a16:creationId xmlns:a16="http://schemas.microsoft.com/office/drawing/2014/main" id="{43367681-EEA2-43DE-B13F-782DAAC3BFF1}"/>
              </a:ext>
            </a:extLst>
          </p:cNvPr>
          <p:cNvGraphicFramePr>
            <a:graphicFrameLocks noGrp="1"/>
          </p:cNvGraphicFramePr>
          <p:nvPr>
            <p:extLst>
              <p:ext uri="{D42A27DB-BD31-4B8C-83A1-F6EECF244321}">
                <p14:modId xmlns:p14="http://schemas.microsoft.com/office/powerpoint/2010/main" val="270337046"/>
              </p:ext>
            </p:extLst>
          </p:nvPr>
        </p:nvGraphicFramePr>
        <p:xfrm>
          <a:off x="320085" y="842268"/>
          <a:ext cx="8061915" cy="4015482"/>
        </p:xfrm>
        <a:graphic>
          <a:graphicData uri="http://schemas.openxmlformats.org/drawingml/2006/table">
            <a:tbl>
              <a:tblPr firstRow="1" bandRow="1">
                <a:tableStyleId>{2D5ABB26-0587-4C30-8999-92F81FD0307C}</a:tableStyleId>
              </a:tblPr>
              <a:tblGrid>
                <a:gridCol w="861895">
                  <a:extLst>
                    <a:ext uri="{9D8B030D-6E8A-4147-A177-3AD203B41FA5}">
                      <a16:colId xmlns:a16="http://schemas.microsoft.com/office/drawing/2014/main" val="20000"/>
                    </a:ext>
                  </a:extLst>
                </a:gridCol>
                <a:gridCol w="856566">
                  <a:extLst>
                    <a:ext uri="{9D8B030D-6E8A-4147-A177-3AD203B41FA5}">
                      <a16:colId xmlns:a16="http://schemas.microsoft.com/office/drawing/2014/main" val="20001"/>
                    </a:ext>
                  </a:extLst>
                </a:gridCol>
                <a:gridCol w="4007759">
                  <a:extLst>
                    <a:ext uri="{9D8B030D-6E8A-4147-A177-3AD203B41FA5}">
                      <a16:colId xmlns:a16="http://schemas.microsoft.com/office/drawing/2014/main" val="20002"/>
                    </a:ext>
                  </a:extLst>
                </a:gridCol>
                <a:gridCol w="1205520">
                  <a:extLst>
                    <a:ext uri="{9D8B030D-6E8A-4147-A177-3AD203B41FA5}">
                      <a16:colId xmlns:a16="http://schemas.microsoft.com/office/drawing/2014/main" val="2694380598"/>
                    </a:ext>
                  </a:extLst>
                </a:gridCol>
                <a:gridCol w="1130175">
                  <a:extLst>
                    <a:ext uri="{9D8B030D-6E8A-4147-A177-3AD203B41FA5}">
                      <a16:colId xmlns:a16="http://schemas.microsoft.com/office/drawing/2014/main" val="2049313998"/>
                    </a:ext>
                  </a:extLst>
                </a:gridCol>
              </a:tblGrid>
              <a:tr h="336992">
                <a:tc gridSpan="3">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a:r>
                        <a:rPr kumimoji="0" lang="en-US" sz="1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pitchFamily="34" charset="0"/>
                          <a:ea typeface="+mn-ea"/>
                          <a:cs typeface="+mn-cs"/>
                        </a:rPr>
                        <a:t>2019-20</a:t>
                      </a:r>
                      <a:endParaRPr lang="en-US" sz="1400" dirty="0">
                        <a:solidFill>
                          <a:schemeClr val="bg1"/>
                        </a:solidFill>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0" lang="en-US" sz="1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pitchFamily="34" charset="0"/>
                          <a:ea typeface="+mn-ea"/>
                          <a:cs typeface="+mn-cs"/>
                        </a:rPr>
                        <a:t>2020-21</a:t>
                      </a:r>
                      <a:endParaRPr lang="en-US" sz="1400" dirty="0">
                        <a:solidFill>
                          <a:schemeClr val="bg1"/>
                        </a:solidFill>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0"/>
                  </a:ext>
                </a:extLst>
              </a:tr>
              <a:tr h="409855">
                <a:tc gridSpan="5">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400" b="1"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pitchFamily="34" charset="0"/>
                          <a:ea typeface="+mn-ea"/>
                          <a:cs typeface="+mn-cs"/>
                        </a:rPr>
                        <a:t>901:  Rehabilitation Division</a:t>
                      </a:r>
                      <a:endParaRPr kumimoji="0" lang="en-US" sz="1400" b="1" i="1" u="none" strike="noStrike" kern="1200" cap="none" spc="0" normalizeH="0" baseline="0" noProof="0" dirty="0">
                        <a:ln>
                          <a:noFill/>
                        </a:ln>
                        <a:solidFill>
                          <a:schemeClr val="bg1"/>
                        </a:solidFill>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1400" b="1" i="1" u="none" strike="noStrike" kern="1200" cap="none" spc="0" normalizeH="0" baseline="0" noProof="0" dirty="0">
                        <a:ln>
                          <a:noFill/>
                        </a:ln>
                        <a:solidFill>
                          <a:schemeClr val="bg1"/>
                        </a:solidFill>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1"/>
                  </a:ext>
                </a:extLst>
              </a:tr>
              <a:tr h="409855">
                <a:tc gridSpan="5">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400" b="1"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BA 3265:  </a:t>
                      </a:r>
                      <a:r>
                        <a:rPr kumimoji="0" lang="en-US" sz="1400" b="0"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Bureau of Vocational Rehabilitation </a:t>
                      </a:r>
                      <a:r>
                        <a:rPr kumimoji="0" lang="en-US" sz="900" b="0"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(BVR)</a:t>
                      </a:r>
                      <a:endParaRPr kumimoji="0" lang="en-US" sz="900" b="1" i="1" u="none" strike="noStrike" kern="1200" cap="none" spc="0" normalizeH="0" baseline="0" noProof="0" dirty="0">
                        <a:ln>
                          <a:noFill/>
                        </a:ln>
                        <a:solidFill>
                          <a:srgbClr val="003366"/>
                        </a:solidFill>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900" b="1" i="1" u="none" strike="noStrike" kern="1200" cap="none" spc="0" normalizeH="0" baseline="0" noProof="0" dirty="0">
                        <a:ln>
                          <a:noFill/>
                        </a:ln>
                        <a:solidFill>
                          <a:srgbClr val="003366"/>
                        </a:solidFill>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r h="373424">
                <a:tc gridSpan="5">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srgbClr val="003366"/>
                        </a:solidFill>
                        <a:effectLst/>
                        <a:uLnTx/>
                        <a:uFillTx/>
                        <a:latin typeface="Calibri" pitchFamily="34"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US" sz="800" b="1" dirty="0">
                        <a:latin typeface="Calibri" pitchFamily="34" charset="0"/>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100" b="1" dirty="0">
                        <a:solidFill>
                          <a:schemeClr val="accent1">
                            <a:lumMod val="75000"/>
                          </a:schemeClr>
                        </a:solidFill>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dirty="0">
                        <a:latin typeface="Calibri" pitchFamily="34" charset="0"/>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800" dirty="0">
                        <a:latin typeface="Calibri" pitchFamily="34" charset="0"/>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800" dirty="0">
                        <a:latin typeface="Calibri" pitchFamily="34" charset="0"/>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63629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3366"/>
                        </a:solidFill>
                        <a:effectLst/>
                        <a:uLnTx/>
                        <a:uFillTx/>
                        <a:latin typeface="Calibri"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3366"/>
                        </a:solidFill>
                        <a:effectLst/>
                        <a:uLnTx/>
                        <a:uFillTx/>
                        <a:latin typeface="Calibri"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3366"/>
                          </a:solidFill>
                          <a:effectLst/>
                          <a:uLnTx/>
                          <a:uFillTx/>
                          <a:latin typeface="Calibri" pitchFamily="34" charset="0"/>
                          <a:ea typeface="+mn-ea"/>
                          <a:cs typeface="+mn-cs"/>
                        </a:rPr>
                        <a:t>2.0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3366"/>
                          </a:solidFill>
                          <a:effectLst/>
                          <a:uLnTx/>
                          <a:uFillTx/>
                          <a:latin typeface="Calibri" pitchFamily="34" charset="0"/>
                          <a:ea typeface="+mn-ea"/>
                          <a:cs typeface="+mn-cs"/>
                        </a:rPr>
                        <a:t>FTE </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3366"/>
                        </a:solidFill>
                        <a:effectLst/>
                        <a:uLnTx/>
                        <a:uFillTx/>
                        <a:latin typeface="Calibri" pitchFamily="34" charset="0"/>
                        <a:ea typeface="+mn-ea"/>
                        <a:cs typeface="+mn-cs"/>
                      </a:endParaRPr>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endParaRPr lang="en-US" sz="1200" b="1" dirty="0">
                        <a:solidFill>
                          <a:schemeClr val="accent1">
                            <a:lumMod val="75000"/>
                          </a:schemeClr>
                        </a:solidFill>
                      </a:endParaRPr>
                    </a:p>
                    <a:p>
                      <a:pPr algn="ctr"/>
                      <a:endParaRPr lang="en-US" sz="1200" b="1" dirty="0">
                        <a:solidFill>
                          <a:schemeClr val="accent1">
                            <a:lumMod val="75000"/>
                          </a:schemeClr>
                        </a:solidFill>
                      </a:endParaRPr>
                    </a:p>
                    <a:p>
                      <a:pPr algn="ctr"/>
                      <a:r>
                        <a:rPr lang="en-US" sz="1200" b="1" dirty="0">
                          <a:solidFill>
                            <a:schemeClr val="accent1">
                              <a:lumMod val="75000"/>
                            </a:schemeClr>
                          </a:solidFill>
                        </a:rPr>
                        <a:t>E229</a:t>
                      </a:r>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Calibri" pitchFamily="34" charset="0"/>
                        </a:rPr>
                        <a:t>Vocational Rehabilitation is seeking to add a total of (2) two new positions to the Supported Employment (SE) team, including a Rehabilitation Counselor II and a Rehabilitation Technician II who will focus their efforts on work with individuals with the most significant disabilities, so that they may achieve competitive, integrated employment. The request is made to meet the needs of this growing population, up 32% since passage of WIOA.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Calibri" pitchFamily="34" charset="0"/>
                      </a:endParaRPr>
                    </a:p>
                    <a:p>
                      <a:r>
                        <a:rPr lang="en-US" sz="1000" b="1" dirty="0">
                          <a:latin typeface="Calibri" pitchFamily="34" charset="0"/>
                        </a:rPr>
                        <a:t>1.0 FTE:</a:t>
                      </a:r>
                      <a:r>
                        <a:rPr lang="en-US" sz="1000" dirty="0">
                          <a:latin typeface="Calibri" pitchFamily="34" charset="0"/>
                        </a:rPr>
                        <a:t>  Supported Employment </a:t>
                      </a:r>
                      <a:r>
                        <a:rPr lang="en-US" sz="1000" b="1" dirty="0">
                          <a:latin typeface="Calibri" pitchFamily="34" charset="0"/>
                        </a:rPr>
                        <a:t>Rehabilitation Counselor II </a:t>
                      </a:r>
                      <a:r>
                        <a:rPr lang="en-US" sz="1000" b="0" dirty="0">
                          <a:latin typeface="Calibri" pitchFamily="34" charset="0"/>
                        </a:rPr>
                        <a:t>to deliver supported employment services to eligible clients.</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pitchFamily="34" charset="0"/>
                        </a:rPr>
                        <a:t>$ 141,089</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pitchFamily="34" charset="0"/>
                        </a:rPr>
                        <a:t>$ 174,871</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1653690"/>
                  </a:ext>
                </a:extLst>
              </a:tr>
              <a:tr h="849066">
                <a:tc v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900" b="1" i="0" u="none" strike="noStrike" kern="1200" cap="none" spc="0" normalizeH="0" baseline="0" noProof="0" dirty="0">
                        <a:ln>
                          <a:noFill/>
                        </a:ln>
                        <a:solidFill>
                          <a:srgbClr val="003366"/>
                        </a:solidFill>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100" b="1" dirty="0">
                        <a:solidFill>
                          <a:schemeClr val="accent1">
                            <a:lumMod val="75000"/>
                          </a:schemeClr>
                        </a:solidFill>
                      </a:endParaRPr>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atin typeface="Calibri" pitchFamily="34" charset="0"/>
                        </a:rPr>
                        <a:t>1.0 FTE: </a:t>
                      </a:r>
                      <a:r>
                        <a:rPr lang="en-US" sz="1000" dirty="0">
                          <a:latin typeface="Calibri" pitchFamily="34" charset="0"/>
                        </a:rPr>
                        <a:t>Supported Employment </a:t>
                      </a:r>
                      <a:r>
                        <a:rPr lang="en-US" sz="1000" b="1" dirty="0">
                          <a:latin typeface="Calibri" pitchFamily="34" charset="0"/>
                        </a:rPr>
                        <a:t>Rehabilitation Technician II </a:t>
                      </a:r>
                      <a:r>
                        <a:rPr lang="en-US" sz="1000" b="0" dirty="0">
                          <a:latin typeface="Calibri" pitchFamily="34" charset="0"/>
                        </a:rPr>
                        <a:t>to assist above requested counselor in delivery of supported employment services to eligible clients; to enable rehabilitation counselor to concentrate on the counseling and guidance aspects of their clients’ needs.</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800" dirty="0">
                        <a:latin typeface="Calibri" pitchFamily="34" charset="0"/>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800" dirty="0">
                        <a:latin typeface="Calibri" pitchFamily="34" charset="0"/>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9858985"/>
                  </a:ext>
                </a:extLst>
              </a:tr>
            </a:tbl>
          </a:graphicData>
        </a:graphic>
      </p:graphicFrame>
      <p:cxnSp>
        <p:nvCxnSpPr>
          <p:cNvPr id="5" name="Straight Connector 4">
            <a:extLst>
              <a:ext uri="{FF2B5EF4-FFF2-40B4-BE49-F238E27FC236}">
                <a16:creationId xmlns:a16="http://schemas.microsoft.com/office/drawing/2014/main" id="{7161913A-D2FA-433D-8D87-CA1DC4C37E3B}"/>
              </a:ext>
            </a:extLst>
          </p:cNvPr>
          <p:cNvCxnSpPr/>
          <p:nvPr/>
        </p:nvCxnSpPr>
        <p:spPr bwMode="auto">
          <a:xfrm>
            <a:off x="990600" y="677923"/>
            <a:ext cx="7620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Slide Number Placeholder 9">
            <a:extLst>
              <a:ext uri="{FF2B5EF4-FFF2-40B4-BE49-F238E27FC236}">
                <a16:creationId xmlns:a16="http://schemas.microsoft.com/office/drawing/2014/main" id="{2E723355-5340-461F-BD99-74BF5A6B82D7}"/>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FB2886B-7463-4CFA-BF5D-8DAC766D9A2A}" type="slidenum">
              <a:rPr kumimoji="0" lang="en-US" sz="1400" b="1" i="0" u="none" strike="noStrike" kern="1200" cap="none" spc="0" normalizeH="0" baseline="0" noProof="0" smtClean="0">
                <a:ln>
                  <a:noFill/>
                </a:ln>
                <a:solidFill>
                  <a:srgbClr val="000000"/>
                </a:solidFill>
                <a:effectLst/>
                <a:uLnTx/>
                <a:uFillTx/>
                <a:latin typeface="Verdana"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400" b="1" i="0" u="none" strike="noStrike" kern="1200" cap="none" spc="0" normalizeH="0" baseline="0" noProof="0" dirty="0">
              <a:ln>
                <a:noFill/>
              </a:ln>
              <a:solidFill>
                <a:srgbClr val="000000"/>
              </a:solidFill>
              <a:effectLst/>
              <a:uLnTx/>
              <a:uFillTx/>
              <a:latin typeface="Verdana" pitchFamily="34" charset="0"/>
              <a:ea typeface="+mn-ea"/>
              <a:cs typeface="+mn-cs"/>
            </a:endParaRPr>
          </a:p>
        </p:txBody>
      </p:sp>
    </p:spTree>
    <p:extLst>
      <p:ext uri="{BB962C8B-B14F-4D97-AF65-F5344CB8AC3E}">
        <p14:creationId xmlns:p14="http://schemas.microsoft.com/office/powerpoint/2010/main" val="1098806497"/>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D7B14B6-8E9F-4909-AC0D-5C356626FBC9}"/>
              </a:ext>
            </a:extLst>
          </p:cNvPr>
          <p:cNvSpPr txBox="1"/>
          <p:nvPr/>
        </p:nvSpPr>
        <p:spPr>
          <a:xfrm>
            <a:off x="478155" y="64770"/>
            <a:ext cx="7970520" cy="646331"/>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2021-2021 BIENNIUM </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Perpetua Titling MT" pitchFamily="18" charset="0"/>
                <a:ea typeface="+mn-ea"/>
                <a:cs typeface="+mn-cs"/>
              </a:rPr>
              <a:t>Enhancements – initiative highlights</a:t>
            </a:r>
          </a:p>
        </p:txBody>
      </p:sp>
      <p:graphicFrame>
        <p:nvGraphicFramePr>
          <p:cNvPr id="4" name="Table 3">
            <a:extLst>
              <a:ext uri="{FF2B5EF4-FFF2-40B4-BE49-F238E27FC236}">
                <a16:creationId xmlns:a16="http://schemas.microsoft.com/office/drawing/2014/main" id="{43367681-EEA2-43DE-B13F-782DAAC3BFF1}"/>
              </a:ext>
            </a:extLst>
          </p:cNvPr>
          <p:cNvGraphicFramePr>
            <a:graphicFrameLocks noGrp="1"/>
          </p:cNvGraphicFramePr>
          <p:nvPr>
            <p:extLst>
              <p:ext uri="{D42A27DB-BD31-4B8C-83A1-F6EECF244321}">
                <p14:modId xmlns:p14="http://schemas.microsoft.com/office/powerpoint/2010/main" val="3018076865"/>
              </p:ext>
            </p:extLst>
          </p:nvPr>
        </p:nvGraphicFramePr>
        <p:xfrm>
          <a:off x="320085" y="842267"/>
          <a:ext cx="8128590" cy="3987077"/>
        </p:xfrm>
        <a:graphic>
          <a:graphicData uri="http://schemas.openxmlformats.org/drawingml/2006/table">
            <a:tbl>
              <a:tblPr firstRow="1" bandRow="1">
                <a:tableStyleId>{2D5ABB26-0587-4C30-8999-92F81FD0307C}</a:tableStyleId>
              </a:tblPr>
              <a:tblGrid>
                <a:gridCol w="869023">
                  <a:extLst>
                    <a:ext uri="{9D8B030D-6E8A-4147-A177-3AD203B41FA5}">
                      <a16:colId xmlns:a16="http://schemas.microsoft.com/office/drawing/2014/main" val="20000"/>
                    </a:ext>
                  </a:extLst>
                </a:gridCol>
                <a:gridCol w="863651">
                  <a:extLst>
                    <a:ext uri="{9D8B030D-6E8A-4147-A177-3AD203B41FA5}">
                      <a16:colId xmlns:a16="http://schemas.microsoft.com/office/drawing/2014/main" val="20001"/>
                    </a:ext>
                  </a:extLst>
                </a:gridCol>
                <a:gridCol w="4040904">
                  <a:extLst>
                    <a:ext uri="{9D8B030D-6E8A-4147-A177-3AD203B41FA5}">
                      <a16:colId xmlns:a16="http://schemas.microsoft.com/office/drawing/2014/main" val="20002"/>
                    </a:ext>
                  </a:extLst>
                </a:gridCol>
                <a:gridCol w="1215490">
                  <a:extLst>
                    <a:ext uri="{9D8B030D-6E8A-4147-A177-3AD203B41FA5}">
                      <a16:colId xmlns:a16="http://schemas.microsoft.com/office/drawing/2014/main" val="2694380598"/>
                    </a:ext>
                  </a:extLst>
                </a:gridCol>
                <a:gridCol w="1139522">
                  <a:extLst>
                    <a:ext uri="{9D8B030D-6E8A-4147-A177-3AD203B41FA5}">
                      <a16:colId xmlns:a16="http://schemas.microsoft.com/office/drawing/2014/main" val="2049313998"/>
                    </a:ext>
                  </a:extLst>
                </a:gridCol>
              </a:tblGrid>
              <a:tr h="270748">
                <a:tc gridSpan="3">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a:r>
                        <a:rPr kumimoji="0" lang="en-US" sz="1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pitchFamily="34" charset="0"/>
                          <a:ea typeface="+mn-ea"/>
                          <a:cs typeface="+mn-cs"/>
                        </a:rPr>
                        <a:t>2019-20</a:t>
                      </a:r>
                      <a:endParaRPr lang="en-US" sz="1400" dirty="0">
                        <a:solidFill>
                          <a:schemeClr val="bg1"/>
                        </a:solidFill>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0" lang="en-US" sz="1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pitchFamily="34" charset="0"/>
                          <a:ea typeface="+mn-ea"/>
                          <a:cs typeface="+mn-cs"/>
                        </a:rPr>
                        <a:t>2020-21</a:t>
                      </a:r>
                      <a:endParaRPr lang="en-US" sz="1400" dirty="0">
                        <a:solidFill>
                          <a:schemeClr val="bg1"/>
                        </a:solidFill>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0"/>
                  </a:ext>
                </a:extLst>
              </a:tr>
              <a:tr h="329288">
                <a:tc gridSpan="5">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400" b="1"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pitchFamily="34" charset="0"/>
                          <a:ea typeface="+mn-ea"/>
                          <a:cs typeface="+mn-cs"/>
                        </a:rPr>
                        <a:t>901:  Rehabilitation Division</a:t>
                      </a:r>
                      <a:endParaRPr kumimoji="0" lang="en-US" sz="1400" b="1" i="1" u="none" strike="noStrike" kern="1200" cap="none" spc="0" normalizeH="0" baseline="0" noProof="0" dirty="0">
                        <a:ln>
                          <a:noFill/>
                        </a:ln>
                        <a:solidFill>
                          <a:schemeClr val="bg1"/>
                        </a:solidFill>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1400" b="1" i="1" u="none" strike="noStrike" kern="1200" cap="none" spc="0" normalizeH="0" baseline="0" noProof="0" dirty="0">
                        <a:ln>
                          <a:noFill/>
                        </a:ln>
                        <a:solidFill>
                          <a:schemeClr val="bg1"/>
                        </a:solidFill>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1"/>
                  </a:ext>
                </a:extLst>
              </a:tr>
              <a:tr h="329288">
                <a:tc gridSpan="5">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400" b="1"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BA 3265:  </a:t>
                      </a:r>
                      <a:r>
                        <a:rPr kumimoji="0" lang="en-US" sz="1400" b="0"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Bureau of Vocational Rehabilitation </a:t>
                      </a:r>
                      <a:r>
                        <a:rPr kumimoji="0" lang="en-US" sz="900" b="0" i="0" u="none" strike="noStrike" kern="1200" cap="none" spc="0" normalizeH="0" baseline="0" noProof="0" dirty="0">
                          <a:ln>
                            <a:noFill/>
                          </a:ln>
                          <a:solidFill>
                            <a:srgbClr val="003366"/>
                          </a:solidFill>
                          <a:effectLst>
                            <a:outerShdw blurRad="38100" dist="38100" dir="2700000" algn="tl">
                              <a:srgbClr val="000000">
                                <a:alpha val="43137"/>
                              </a:srgbClr>
                            </a:outerShdw>
                          </a:effectLst>
                          <a:uLnTx/>
                          <a:uFillTx/>
                          <a:latin typeface="Calibri" pitchFamily="34" charset="0"/>
                          <a:ea typeface="+mn-ea"/>
                          <a:cs typeface="+mn-cs"/>
                        </a:rPr>
                        <a:t>(BVR)</a:t>
                      </a:r>
                      <a:endParaRPr kumimoji="0" lang="en-US" sz="900" b="1" i="1" u="none" strike="noStrike" kern="1200" cap="none" spc="0" normalizeH="0" baseline="0" noProof="0" dirty="0">
                        <a:ln>
                          <a:noFill/>
                        </a:ln>
                        <a:solidFill>
                          <a:srgbClr val="003366"/>
                        </a:solidFill>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900" b="1" i="1" u="none" strike="noStrike" kern="1200" cap="none" spc="0" normalizeH="0" baseline="0" noProof="0" dirty="0">
                        <a:ln>
                          <a:noFill/>
                        </a:ln>
                        <a:solidFill>
                          <a:srgbClr val="003366"/>
                        </a:solidFill>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r h="866769">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3366"/>
                          </a:solidFill>
                          <a:effectLst/>
                          <a:uLnTx/>
                          <a:uFillTx/>
                          <a:latin typeface="Calibri" pitchFamily="34" charset="0"/>
                          <a:ea typeface="+mn-ea"/>
                          <a:cs typeface="+mn-cs"/>
                        </a:rPr>
                        <a:t>1.0</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3366"/>
                          </a:solidFill>
                          <a:effectLst/>
                          <a:uLnTx/>
                          <a:uFillTx/>
                          <a:latin typeface="Calibri" pitchFamily="34" charset="0"/>
                          <a:ea typeface="+mn-ea"/>
                          <a:cs typeface="+mn-cs"/>
                        </a:rPr>
                        <a:t> FTE </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a:solidFill>
                            <a:schemeClr val="accent1">
                              <a:lumMod val="75000"/>
                            </a:schemeClr>
                          </a:solidFill>
                        </a:rPr>
                        <a:t>E230</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atin typeface="Calibri" pitchFamily="34" charset="0"/>
                        </a:rPr>
                        <a:t>1.0 FTE: Workforce Services Representative IV</a:t>
                      </a:r>
                      <a:r>
                        <a:rPr lang="en-US" sz="1000" b="0" dirty="0">
                          <a:latin typeface="Calibri" pitchFamily="34" charset="0"/>
                        </a:rPr>
                        <a:t> to coordinate internal job placement/job development efforts for VR clients in southern Nevada, as BVR strives to create </a:t>
                      </a:r>
                      <a:r>
                        <a:rPr lang="en-US" sz="1000" b="0" i="1" dirty="0">
                          <a:latin typeface="Calibri" pitchFamily="34" charset="0"/>
                        </a:rPr>
                        <a:t>efficiencies </a:t>
                      </a:r>
                      <a:r>
                        <a:rPr lang="en-US" sz="1000" b="0" dirty="0">
                          <a:latin typeface="Calibri" pitchFamily="34" charset="0"/>
                        </a:rPr>
                        <a:t>by beginning to deliver these service with internal staff, thus lowering costs and improving quality of the service delivered.  </a:t>
                      </a:r>
                      <a:endParaRPr lang="en-US" sz="1000" b="1" i="0" dirty="0">
                        <a:latin typeface="Calibri" pitchFamily="34" charset="0"/>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pitchFamily="34" charset="0"/>
                        </a:rPr>
                        <a:t>$ 78,144</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pitchFamily="34" charset="0"/>
                        </a:rPr>
                        <a:t>$ 97,125</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221043">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3366"/>
                          </a:solidFill>
                          <a:effectLst/>
                          <a:uLnTx/>
                          <a:uFillTx/>
                          <a:latin typeface="Calibri" pitchFamily="34" charset="0"/>
                          <a:ea typeface="+mn-ea"/>
                          <a:cs typeface="+mn-cs"/>
                        </a:rPr>
                        <a:t>1.0</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3366"/>
                          </a:solidFill>
                          <a:effectLst/>
                          <a:uLnTx/>
                          <a:uFillTx/>
                          <a:latin typeface="Calibri" pitchFamily="34" charset="0"/>
                          <a:ea typeface="+mn-ea"/>
                          <a:cs typeface="+mn-cs"/>
                        </a:rPr>
                        <a:t> FTE </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a:solidFill>
                            <a:schemeClr val="accent1">
                              <a:lumMod val="75000"/>
                            </a:schemeClr>
                          </a:solidFill>
                        </a:rPr>
                        <a:t>E232</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atin typeface="Calibri" pitchFamily="34" charset="0"/>
                        </a:rPr>
                        <a:t>1.0 FTE: Quality Control Specialist I </a:t>
                      </a:r>
                      <a:r>
                        <a:rPr lang="en-US" sz="1000" dirty="0">
                          <a:latin typeface="Calibri" pitchFamily="34" charset="0"/>
                        </a:rPr>
                        <a:t>major purpose of this position is to complete VR case file reviews on behalf of rehabilitation counselor IIIs and rehabilitation supervisors so that they may have more time with their clients to more adequately meet their needs and ultimately improve outcomes.  This will also provide consistency and quality in evaluations of work performance and compliance with the law. </a:t>
                      </a:r>
                      <a:endParaRPr lang="en-US" sz="1000" b="1" dirty="0">
                        <a:latin typeface="Calibri" pitchFamily="34" charset="0"/>
                      </a:endParaRPr>
                    </a:p>
                    <a:p>
                      <a:r>
                        <a:rPr lang="en-US" sz="1000" dirty="0">
                          <a:latin typeface="Calibri" pitchFamily="34" charset="0"/>
                        </a:rPr>
                        <a:t> </a:t>
                      </a:r>
                      <a:endParaRPr lang="en-US" sz="1000" b="1" dirty="0">
                        <a:latin typeface="Calibri" pitchFamily="34" charset="0"/>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0" i="0" u="none" strike="noStrike" dirty="0">
                          <a:effectLst/>
                          <a:latin typeface="Calibri" panose="020F0502020204030204" pitchFamily="34" charset="0"/>
                        </a:rPr>
                        <a:t>     $ 81,312 </a:t>
                      </a: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0" i="0" u="none" strike="noStrike" dirty="0">
                          <a:effectLst/>
                          <a:latin typeface="Calibri" panose="020F0502020204030204" pitchFamily="34" charset="0"/>
                        </a:rPr>
                        <a:t>     $ 101,772 </a:t>
                      </a: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6842036"/>
                  </a:ext>
                </a:extLst>
              </a:tr>
              <a:tr h="695305">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3366"/>
                          </a:solidFill>
                          <a:effectLst/>
                          <a:uLnTx/>
                          <a:uFillTx/>
                          <a:latin typeface="Calibri" pitchFamily="34" charset="0"/>
                          <a:ea typeface="+mn-ea"/>
                          <a:cs typeface="+mn-cs"/>
                        </a:rPr>
                        <a:t> </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a:solidFill>
                            <a:schemeClr val="accent1">
                              <a:lumMod val="75000"/>
                            </a:schemeClr>
                          </a:solidFill>
                        </a:rPr>
                        <a:t>E233</a:t>
                      </a: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atin typeface="Calibri" pitchFamily="34" charset="0"/>
                        </a:rPr>
                        <a:t>SARA:  (</a:t>
                      </a:r>
                      <a:r>
                        <a:rPr lang="en-US" sz="1000" dirty="0">
                          <a:effectLst/>
                          <a:latin typeface="Calibri" panose="020F0502020204030204" pitchFamily="34" charset="0"/>
                          <a:ea typeface="Times New Roman" panose="02020603050405020304" pitchFamily="18" charset="0"/>
                        </a:rPr>
                        <a:t>Semi-Autonomous Research Assistant) SARA is a virtual assistant software designed to contact clients/consumers via text and/or email.  SARA provides for 2-way communication between it and the client, and records these conversations directly into case notes</a:t>
                      </a:r>
                      <a:endParaRPr lang="en-US" sz="1000" b="0" i="0" dirty="0">
                        <a:latin typeface="Calibri" pitchFamily="34" charset="0"/>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0" i="0" u="none" strike="noStrike" dirty="0">
                          <a:effectLst/>
                          <a:latin typeface="Calibri" panose="020F0502020204030204" pitchFamily="34" charset="0"/>
                        </a:rPr>
                        <a:t>     $ 80,000 </a:t>
                      </a: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0" i="0" u="none" strike="noStrike" dirty="0">
                          <a:effectLst/>
                          <a:latin typeface="Calibri" panose="020F0502020204030204" pitchFamily="34" charset="0"/>
                        </a:rPr>
                        <a:t>        $ 80,000</a:t>
                      </a: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1653690"/>
                  </a:ext>
                </a:extLst>
              </a:tr>
              <a:tr h="226843">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900" b="1" i="0" u="none" strike="noStrike" kern="1200" cap="none" spc="0" normalizeH="0" baseline="0" noProof="0" dirty="0">
                        <a:ln>
                          <a:noFill/>
                        </a:ln>
                        <a:solidFill>
                          <a:srgbClr val="003366"/>
                        </a:solidFill>
                        <a:effectLst/>
                        <a:uLnTx/>
                        <a:uFillTx/>
                        <a:latin typeface="Calibri" pitchFamily="34" charset="0"/>
                        <a:ea typeface="+mn-ea"/>
                        <a:cs typeface="+mn-cs"/>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100" b="1" dirty="0">
                        <a:solidFill>
                          <a:schemeClr val="accent1">
                            <a:lumMod val="75000"/>
                          </a:schemeClr>
                        </a:solidFill>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800" b="0" i="0" dirty="0">
                        <a:latin typeface="Calibri" pitchFamily="34" charset="0"/>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sz="1000" b="0" i="0" u="none" strike="noStrike" dirty="0">
                        <a:effectLst/>
                        <a:latin typeface="Arial" panose="020B0604020202020204"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sz="1000" b="0" i="0" u="none" strike="noStrike" dirty="0">
                        <a:effectLst/>
                        <a:latin typeface="Arial" panose="020B0604020202020204"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9858985"/>
                  </a:ext>
                </a:extLst>
              </a:tr>
            </a:tbl>
          </a:graphicData>
        </a:graphic>
      </p:graphicFrame>
      <p:cxnSp>
        <p:nvCxnSpPr>
          <p:cNvPr id="5" name="Straight Connector 4">
            <a:extLst>
              <a:ext uri="{FF2B5EF4-FFF2-40B4-BE49-F238E27FC236}">
                <a16:creationId xmlns:a16="http://schemas.microsoft.com/office/drawing/2014/main" id="{7161913A-D2FA-433D-8D87-CA1DC4C37E3B}"/>
              </a:ext>
            </a:extLst>
          </p:cNvPr>
          <p:cNvCxnSpPr/>
          <p:nvPr/>
        </p:nvCxnSpPr>
        <p:spPr bwMode="auto">
          <a:xfrm>
            <a:off x="990600" y="677923"/>
            <a:ext cx="7620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Slide Number Placeholder 9">
            <a:extLst>
              <a:ext uri="{FF2B5EF4-FFF2-40B4-BE49-F238E27FC236}">
                <a16:creationId xmlns:a16="http://schemas.microsoft.com/office/drawing/2014/main" id="{2E723355-5340-461F-BD99-74BF5A6B82D7}"/>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FB2886B-7463-4CFA-BF5D-8DAC766D9A2A}" type="slidenum">
              <a:rPr kumimoji="0" lang="en-US" sz="1400" b="1" i="0" u="none" strike="noStrike" kern="1200" cap="none" spc="0" normalizeH="0" baseline="0" noProof="0" smtClean="0">
                <a:ln>
                  <a:noFill/>
                </a:ln>
                <a:solidFill>
                  <a:srgbClr val="000000"/>
                </a:solidFill>
                <a:effectLst/>
                <a:uLnTx/>
                <a:uFillTx/>
                <a:latin typeface="Verdana"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400" b="1" i="0" u="none" strike="noStrike" kern="1200" cap="none" spc="0" normalizeH="0" baseline="0" noProof="0" dirty="0">
              <a:ln>
                <a:noFill/>
              </a:ln>
              <a:solidFill>
                <a:srgbClr val="000000"/>
              </a:solidFill>
              <a:effectLst/>
              <a:uLnTx/>
              <a:uFillTx/>
              <a:latin typeface="Verdana" pitchFamily="34" charset="0"/>
              <a:ea typeface="+mn-ea"/>
              <a:cs typeface="+mn-cs"/>
            </a:endParaRPr>
          </a:p>
        </p:txBody>
      </p:sp>
    </p:spTree>
    <p:extLst>
      <p:ext uri="{BB962C8B-B14F-4D97-AF65-F5344CB8AC3E}">
        <p14:creationId xmlns:p14="http://schemas.microsoft.com/office/powerpoint/2010/main" val="2980847421"/>
      </p:ext>
    </p:extLst>
  </p:cSld>
  <p:clrMapOvr>
    <a:masterClrMapping/>
  </p:clrMapOvr>
  <p:transition spd="slow">
    <p:wipe/>
  </p:transition>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9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45120</TotalTime>
  <Words>1862</Words>
  <Application>Microsoft Office PowerPoint</Application>
  <PresentationFormat>On-screen Show (16:9)</PresentationFormat>
  <Paragraphs>276</Paragraphs>
  <Slides>12</Slides>
  <Notes>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Arial</vt:lpstr>
      <vt:lpstr>Arial Narrow</vt:lpstr>
      <vt:lpstr>Calibri</vt:lpstr>
      <vt:lpstr>Footlight MT Light</vt:lpstr>
      <vt:lpstr>Perpetua Titling MT</vt:lpstr>
      <vt:lpstr>Times New Roman</vt:lpstr>
      <vt:lpstr>Verdana</vt:lpstr>
      <vt:lpstr>Wingdings</vt:lpstr>
      <vt:lpstr>Profile</vt:lpstr>
      <vt:lpstr>9_Profile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State of Nevada</dc:creator>
  <cp:lastModifiedBy>Wendy Thornley</cp:lastModifiedBy>
  <cp:revision>2712</cp:revision>
  <cp:lastPrinted>2019-02-05T22:31:32Z</cp:lastPrinted>
  <dcterms:created xsi:type="dcterms:W3CDTF">2009-04-01T18:14:22Z</dcterms:created>
  <dcterms:modified xsi:type="dcterms:W3CDTF">2019-02-05T22:35:24Z</dcterms:modified>
</cp:coreProperties>
</file>